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5" r:id="rId5"/>
  </p:sldMasterIdLst>
  <p:notesMasterIdLst>
    <p:notesMasterId r:id="rId24"/>
  </p:notesMasterIdLst>
  <p:handoutMasterIdLst>
    <p:handoutMasterId r:id="rId25"/>
  </p:handoutMasterIdLst>
  <p:sldIdLst>
    <p:sldId id="1845" r:id="rId6"/>
    <p:sldId id="447" r:id="rId7"/>
    <p:sldId id="542" r:id="rId8"/>
    <p:sldId id="4336" r:id="rId9"/>
    <p:sldId id="4319" r:id="rId10"/>
    <p:sldId id="4320" r:id="rId11"/>
    <p:sldId id="4321" r:id="rId12"/>
    <p:sldId id="4324" r:id="rId13"/>
    <p:sldId id="4323" r:id="rId14"/>
    <p:sldId id="4327" r:id="rId15"/>
    <p:sldId id="4333" r:id="rId16"/>
    <p:sldId id="4334" r:id="rId17"/>
    <p:sldId id="4326" r:id="rId18"/>
    <p:sldId id="4328" r:id="rId19"/>
    <p:sldId id="261" r:id="rId20"/>
    <p:sldId id="263" r:id="rId21"/>
    <p:sldId id="4330" r:id="rId22"/>
    <p:sldId id="4329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Ready Template" id="{A073DAE3-B461-442F-A3D3-6642BD875E45}">
          <p14:sldIdLst>
            <p14:sldId id="1845"/>
            <p14:sldId id="447"/>
            <p14:sldId id="542"/>
            <p14:sldId id="4336"/>
            <p14:sldId id="4319"/>
            <p14:sldId id="4320"/>
            <p14:sldId id="4321"/>
            <p14:sldId id="4324"/>
            <p14:sldId id="4323"/>
            <p14:sldId id="4327"/>
            <p14:sldId id="4333"/>
            <p14:sldId id="4334"/>
            <p14:sldId id="4326"/>
            <p14:sldId id="4328"/>
            <p14:sldId id="261"/>
            <p14:sldId id="263"/>
            <p14:sldId id="4330"/>
            <p14:sldId id="4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000"/>
    <a:srgbClr val="FFFFFF"/>
    <a:srgbClr val="0D0D0D"/>
    <a:srgbClr val="232323"/>
    <a:srgbClr val="1A1A1A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0" autoAdjust="0"/>
    <p:restoredTop sz="78424" autoAdjust="0"/>
  </p:normalViewPr>
  <p:slideViewPr>
    <p:cSldViewPr snapToGrid="0">
      <p:cViewPr varScale="1">
        <p:scale>
          <a:sx n="59" d="100"/>
          <a:sy n="59" d="100"/>
        </p:scale>
        <p:origin x="750" y="7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92"/>
    </p:cViewPr>
  </p:sorter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5244655631943893E-2"/>
          <c:y val="3.3593910054416386E-2"/>
          <c:w val="0.94160317151650053"/>
          <c:h val="0.91771736618631528"/>
        </c:manualLayout>
      </c:layout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W12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CD-4D2D-A6B5-A4D488CD3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W2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0.2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CD-4D2D-A6B5-A4D488CD3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CD-4D2D-A6B5-A4D488CD37A2}"/>
            </c:ext>
          </c:extLst>
        </c:ser>
        <c:bandFmts>
          <c:bandFmt>
            <c:idx val="0"/>
            <c:spPr>
              <a:solidFill>
                <a:schemeClr val="accent3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tint val="80000"/>
                </a:schemeClr>
              </a:solidFill>
              <a:ln/>
              <a:effectLst/>
              <a:sp3d/>
            </c:spPr>
          </c:bandFmt>
        </c:bandFmts>
        <c:axId val="761157848"/>
        <c:axId val="761173592"/>
        <c:axId val="760727664"/>
      </c:surface3DChart>
      <c:catAx>
        <c:axId val="761157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  <c:auto val="1"/>
        <c:lblAlgn val="ctr"/>
        <c:lblOffset val="100"/>
        <c:noMultiLvlLbl val="0"/>
      </c:catAx>
      <c:valAx>
        <c:axId val="76117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57848"/>
        <c:crosses val="autoZero"/>
        <c:crossBetween val="midCat"/>
      </c:valAx>
      <c:serAx>
        <c:axId val="7607276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4/24/2019 11:09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B3E36-5CE0-4CB7-82DE-38A88C71BF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4/24/2019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815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RGB example</a:t>
            </a:r>
          </a:p>
          <a:p>
            <a:r>
              <a:rPr lang="en-US" dirty="0"/>
              <a:t>in which direction do I adjust params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95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feed that back into the network and </a:t>
            </a:r>
            <a:r>
              <a:rPr lang="en-US" dirty="0" err="1"/>
              <a:t>recalc</a:t>
            </a:r>
            <a:endParaRPr lang="en-US" dirty="0"/>
          </a:p>
          <a:p>
            <a:r>
              <a:rPr lang="en-US" dirty="0"/>
              <a:t>new weights and biases should get you closer to the truth</a:t>
            </a:r>
          </a:p>
          <a:p>
            <a:r>
              <a:rPr lang="en-US" dirty="0"/>
              <a:t>epochs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19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overall loss.</a:t>
            </a:r>
          </a:p>
          <a:p>
            <a:r>
              <a:rPr lang="en-US" dirty="0"/>
              <a:t>now take the holdout set and validate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07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lied</a:t>
            </a:r>
          </a:p>
          <a:p>
            <a:r>
              <a:rPr lang="en-US" dirty="0"/>
              <a:t>in reality we don’t send one iris at a time</a:t>
            </a:r>
          </a:p>
          <a:p>
            <a:r>
              <a:rPr lang="en-US" dirty="0"/>
              <a:t>mini-batch</a:t>
            </a:r>
          </a:p>
          <a:p>
            <a:r>
              <a:rPr lang="en-US" dirty="0"/>
              <a:t>we arrange the values as a vector, then as a matrix</a:t>
            </a:r>
          </a:p>
          <a:p>
            <a:r>
              <a:rPr lang="en-US" dirty="0"/>
              <a:t>then w and b as vectors</a:t>
            </a:r>
          </a:p>
          <a:p>
            <a:r>
              <a:rPr lang="en-US" dirty="0"/>
              <a:t>now we can do linear algebra</a:t>
            </a:r>
          </a:p>
          <a:p>
            <a:r>
              <a:rPr lang="en-US" dirty="0"/>
              <a:t>this is why we use GPUs.  graphical games are just matrices and vectors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33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applied to images?  </a:t>
            </a:r>
          </a:p>
          <a:p>
            <a:r>
              <a:rPr lang="en-US" dirty="0"/>
              <a:t>array of RGBs</a:t>
            </a:r>
          </a:p>
          <a:p>
            <a:r>
              <a:rPr lang="en-US" dirty="0"/>
              <a:t>this can be fed into a perceptron, but not great</a:t>
            </a:r>
          </a:p>
          <a:p>
            <a:r>
              <a:rPr lang="en-US" dirty="0"/>
              <a:t>much of the data isn’t valuable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6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numbers that are valuable</a:t>
            </a:r>
          </a:p>
          <a:p>
            <a:r>
              <a:rPr lang="en-US" dirty="0"/>
              <a:t>pixel intensity (b/w image)</a:t>
            </a:r>
          </a:p>
          <a:p>
            <a:r>
              <a:rPr lang="en-US" dirty="0"/>
              <a:t>create a filter (smaller than what I’m working with), assigned randomly</a:t>
            </a:r>
          </a:p>
          <a:p>
            <a:r>
              <a:rPr lang="en-US" dirty="0"/>
              <a:t>generate a feature map</a:t>
            </a:r>
          </a:p>
          <a:p>
            <a:r>
              <a:rPr lang="en-US" dirty="0"/>
              <a:t>do multiplication</a:t>
            </a:r>
          </a:p>
          <a:p>
            <a:r>
              <a:rPr lang="en-US" dirty="0"/>
              <a:t>“convolve” the image</a:t>
            </a:r>
          </a:p>
          <a:p>
            <a:r>
              <a:rPr lang="en-US" dirty="0"/>
              <a:t>but we still have the same number of values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81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is something that looks like this</a:t>
            </a:r>
          </a:p>
          <a:p>
            <a:r>
              <a:rPr lang="en-US" dirty="0"/>
              <a:t>take the max value of each square and convolve</a:t>
            </a:r>
          </a:p>
          <a:p>
            <a:r>
              <a:rPr lang="en-US" dirty="0"/>
              <a:t>this exaggerates the feature</a:t>
            </a:r>
          </a:p>
          <a:p>
            <a:r>
              <a:rPr lang="en-US" dirty="0"/>
              <a:t>we have summarized a larger matrix to a smaller one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58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  <a:p>
            <a:r>
              <a:rPr lang="en-US" dirty="0"/>
              <a:t>we may choose to randomly drop things to avoid overfitting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71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a model we save it</a:t>
            </a:r>
          </a:p>
          <a:p>
            <a:r>
              <a:rPr lang="en-US" dirty="0"/>
              <a:t>sometimes save the weights separately</a:t>
            </a:r>
          </a:p>
          <a:p>
            <a:r>
              <a:rPr lang="en-US" dirty="0"/>
              <a:t>put it in a repo</a:t>
            </a:r>
          </a:p>
          <a:p>
            <a:r>
              <a:rPr lang="en-US" dirty="0"/>
              <a:t>define a compute image to use that model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3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617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effectLst/>
              </a:rPr>
              <a:t>Process:</a:t>
            </a:r>
            <a:r>
              <a:rPr lang="en-US" dirty="0">
                <a:effectLst/>
              </a:rPr>
              <a:t> Refined through a decade of delivery, evaluation and improvement, the </a:t>
            </a:r>
            <a:r>
              <a:rPr lang="en-US" dirty="0" err="1">
                <a:effectLst/>
              </a:rPr>
              <a:t>MTC’s</a:t>
            </a:r>
            <a:r>
              <a:rPr lang="en-US" dirty="0">
                <a:effectLst/>
              </a:rPr>
              <a:t> engagement offerings and supporting systems drive decision enablement and actionable next steps for the customer.</a:t>
            </a:r>
          </a:p>
          <a:p>
            <a:endParaRPr lang="en-US" sz="700" b="1" i="0" kern="1200" dirty="0">
              <a:solidFill>
                <a:schemeClr val="tx1"/>
              </a:solidFill>
              <a:effectLst/>
              <a:latin typeface="Segoe UI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  <a:p>
            <a:r>
              <a:rPr lang="en-US" sz="700" b="1" i="0" kern="1200" dirty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Segoe UI" panose="020B0502040204020203" pitchFamily="34" charset="0"/>
                <a:sym typeface="Segoe UI" panose="020B0502040204020203" pitchFamily="34" charset="0"/>
              </a:rPr>
              <a:t>Envisioning Experiences</a:t>
            </a:r>
            <a:endParaRPr lang="en-US" sz="700" i="0" kern="1200" dirty="0">
              <a:solidFill>
                <a:schemeClr val="tx1"/>
              </a:solidFill>
              <a:effectLst/>
              <a:latin typeface="Segoe UI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  <a:p>
            <a:r>
              <a:rPr lang="en-US" sz="700" i="0" kern="1200" dirty="0" err="1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Segoe UI" panose="020B0502040204020203" pitchFamily="34" charset="0"/>
                <a:sym typeface="Segoe UI" panose="020B0502040204020203" pitchFamily="34" charset="0"/>
              </a:rPr>
              <a:t>MTC</a:t>
            </a:r>
            <a:r>
              <a:rPr lang="en-US" sz="700" i="0" kern="1200" dirty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Segoe UI" panose="020B0502040204020203" pitchFamily="34" charset="0"/>
                <a:sym typeface="Segoe UI" panose="020B0502040204020203" pitchFamily="34" charset="0"/>
              </a:rPr>
              <a:t> staff will take you through a storyline of business scenarios that map to your business environment. The customized demonstration helps you understand how you can control costs while improving productivity through an optimized IT infrastructure. </a:t>
            </a:r>
          </a:p>
          <a:p>
            <a:endParaRPr lang="en-US" dirty="0">
              <a:solidFill>
                <a:srgbClr val="000000"/>
              </a:solidFill>
              <a:cs typeface="Segoe UI"/>
            </a:endParaRPr>
          </a:p>
          <a:p>
            <a:r>
              <a:rPr lang="en-US" sz="1000" b="1" dirty="0">
                <a:solidFill>
                  <a:srgbClr val="000000"/>
                </a:solidFill>
                <a:cs typeface="Segoe UI"/>
              </a:rPr>
              <a:t>Strategy Briefing</a:t>
            </a:r>
          </a:p>
          <a:p>
            <a:pPr defTabSz="914255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cs typeface="Segoe UI"/>
              </a:rPr>
              <a:t>A day long engagement that culminates in a vision for how Microsoft and partner technologies can solve your business challenges.</a:t>
            </a:r>
          </a:p>
          <a:p>
            <a:r>
              <a:rPr lang="en-US" sz="700" baseline="0" dirty="0">
                <a:solidFill>
                  <a:srgbClr val="000000"/>
                </a:solidFill>
                <a:cs typeface="Segoe UI"/>
              </a:rPr>
              <a:t>team to find the right solution to meet your exact business needs. </a:t>
            </a:r>
          </a:p>
          <a:p>
            <a:endParaRPr lang="en-US" sz="700" dirty="0">
              <a:solidFill>
                <a:srgbClr val="000000"/>
              </a:solidFill>
              <a:cs typeface="Segoe UI"/>
            </a:endParaRPr>
          </a:p>
          <a:p>
            <a:r>
              <a:rPr lang="en-US" sz="700" b="1" dirty="0">
                <a:solidFill>
                  <a:srgbClr val="000000"/>
                </a:solidFill>
                <a:cs typeface="Segoe UI"/>
              </a:rPr>
              <a:t>Architecture Design Session</a:t>
            </a:r>
          </a:p>
          <a:p>
            <a:pPr defTabSz="914255"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cs typeface="Segoe UI"/>
              </a:rPr>
              <a:t>A process to jointly define the architectural vision for a Microsoft-based solution by clarifying the objectives, requirements, and scope. </a:t>
            </a:r>
          </a:p>
          <a:p>
            <a:pPr defTabSz="914255">
              <a:spcAft>
                <a:spcPts val="1200"/>
              </a:spcAft>
            </a:pPr>
            <a:endParaRPr lang="en-US" dirty="0">
              <a:solidFill>
                <a:srgbClr val="000000"/>
              </a:solidFill>
              <a:cs typeface="Segoe UI"/>
            </a:endParaRPr>
          </a:p>
          <a:p>
            <a:pPr>
              <a:spcAft>
                <a:spcPts val="1200"/>
              </a:spcAft>
            </a:pPr>
            <a:r>
              <a:rPr lang="en-US" sz="1000" b="1" dirty="0">
                <a:solidFill>
                  <a:srgbClr val="000000"/>
                </a:solidFill>
                <a:cs typeface="Segoe UI"/>
              </a:rPr>
              <a:t>Immersion Experience</a:t>
            </a:r>
          </a:p>
          <a:p>
            <a:pPr>
              <a:spcAft>
                <a:spcPts val="1200"/>
              </a:spcAft>
            </a:pPr>
            <a:r>
              <a:rPr lang="en-US" sz="700" dirty="0">
                <a:solidFill>
                  <a:srgbClr val="000000"/>
                </a:solidFill>
              </a:rPr>
              <a:t>A facilitated, hands-on environment where you can experience the vision of Microsoft’s platform firsthand. 	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700" b="1" dirty="0">
                <a:solidFill>
                  <a:srgbClr val="000000"/>
                </a:solidFill>
                <a:cs typeface="Segoe UI"/>
              </a:rPr>
              <a:t>Interactive Experiences</a:t>
            </a:r>
          </a:p>
          <a:p>
            <a:r>
              <a:rPr lang="en-US" dirty="0">
                <a:solidFill>
                  <a:srgbClr val="000000"/>
                </a:solidFill>
                <a:cs typeface="Segoe UI"/>
              </a:rPr>
              <a:t>A variety of hands-on device experiences that can be tailored to suit your</a:t>
            </a:r>
            <a:r>
              <a:rPr lang="en-US" baseline="0" dirty="0">
                <a:solidFill>
                  <a:srgbClr val="000000"/>
                </a:solidFill>
                <a:cs typeface="Segoe UI"/>
              </a:rPr>
              <a:t> </a:t>
            </a:r>
            <a:r>
              <a:rPr lang="en-US" dirty="0">
                <a:solidFill>
                  <a:srgbClr val="000000"/>
                </a:solidFill>
                <a:cs typeface="Segoe UI"/>
              </a:rPr>
              <a:t>needs. </a:t>
            </a:r>
          </a:p>
          <a:p>
            <a:endParaRPr lang="en-US" dirty="0">
              <a:solidFill>
                <a:srgbClr val="000000"/>
              </a:solidFill>
              <a:cs typeface="Segoe UI"/>
            </a:endParaRPr>
          </a:p>
          <a:p>
            <a:endParaRPr lang="en-US" dirty="0">
              <a:solidFill>
                <a:srgbClr val="000000"/>
              </a:solidFill>
              <a:cs typeface="Segoe UI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pitchFamily="34" charset="0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74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pitchFamily="34" charset="0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34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B3E36-5CE0-4CB7-82DE-38A88C71BF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4/24/2019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20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is about defining a function that takes input and generates output</a:t>
            </a:r>
          </a:p>
          <a:p>
            <a:r>
              <a:rPr lang="en-US" dirty="0"/>
              <a:t>lot of math involved, but you don’t need to be a </a:t>
            </a:r>
            <a:r>
              <a:rPr lang="en-US" dirty="0" err="1"/>
              <a:t>phd</a:t>
            </a:r>
            <a:endParaRPr lang="en-US" dirty="0"/>
          </a:p>
          <a:p>
            <a:r>
              <a:rPr lang="en-US" dirty="0"/>
              <a:t>predict the label</a:t>
            </a:r>
          </a:p>
          <a:p>
            <a:r>
              <a:rPr lang="en-US" dirty="0"/>
              <a:t>assume classification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0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iris classification data:  hello world of ML</a:t>
            </a:r>
          </a:p>
          <a:p>
            <a:r>
              <a:rPr lang="en-US" dirty="0"/>
              <a:t>3 different species of irises</a:t>
            </a:r>
          </a:p>
          <a:p>
            <a:r>
              <a:rPr lang="en-US" dirty="0"/>
              <a:t>x is a vector of multiple values (length, width,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y is a vector.  The output is the probabilities of the classes</a:t>
            </a:r>
          </a:p>
          <a:p>
            <a:r>
              <a:rPr lang="en-US" dirty="0"/>
              <a:t>we know the inputs, but what is f?</a:t>
            </a:r>
          </a:p>
          <a:p>
            <a:r>
              <a:rPr lang="en-US" dirty="0"/>
              <a:t>this is “traditional ML”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DL may be better</a:t>
            </a:r>
          </a:p>
          <a:p>
            <a:r>
              <a:rPr lang="en-US" dirty="0"/>
              <a:t>neuron</a:t>
            </a:r>
          </a:p>
          <a:p>
            <a:r>
              <a:rPr lang="en-US" dirty="0"/>
              <a:t>some inputs get stronger or weaker as we learn over time (weights)</a:t>
            </a:r>
          </a:p>
          <a:p>
            <a:r>
              <a:rPr lang="en-US" dirty="0"/>
              <a:t>when so many fire it gets passed to the next neuron</a:t>
            </a:r>
          </a:p>
          <a:p>
            <a:r>
              <a:rPr lang="en-US" dirty="0"/>
              <a:t>we want to control the firing a bit more so we add a bias (weighted sum of each x/w pair)</a:t>
            </a:r>
          </a:p>
          <a:p>
            <a:r>
              <a:rPr lang="en-US" dirty="0"/>
              <a:t>the activation function (sigmoid) squashes the output between 0 and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of lengths and widths</a:t>
            </a:r>
          </a:p>
          <a:p>
            <a:r>
              <a:rPr lang="en-US" dirty="0"/>
              <a:t>neurons and randomly assigned weights</a:t>
            </a:r>
          </a:p>
          <a:p>
            <a:r>
              <a:rPr lang="en-US" dirty="0"/>
              <a:t>outputs are passed forward to another layer of neurons</a:t>
            </a:r>
          </a:p>
          <a:p>
            <a:r>
              <a:rPr lang="en-US" dirty="0"/>
              <a:t>fully connected network</a:t>
            </a:r>
          </a:p>
          <a:p>
            <a:r>
              <a:rPr lang="en-US" dirty="0"/>
              <a:t>output is always the number of classes</a:t>
            </a:r>
          </a:p>
          <a:p>
            <a:r>
              <a:rPr lang="en-US" dirty="0"/>
              <a:t>with the label we know it should’ve been.  </a:t>
            </a:r>
          </a:p>
          <a:p>
            <a:r>
              <a:rPr lang="en-US" dirty="0"/>
              <a:t>the loss function calculates the distance from the answer.</a:t>
            </a:r>
          </a:p>
          <a:p>
            <a:r>
              <a:rPr lang="en-US" dirty="0"/>
              <a:t>Mean difference, squared</a:t>
            </a:r>
          </a:p>
          <a:p>
            <a:r>
              <a:rPr lang="en-US" dirty="0"/>
              <a:t>loss tells you how far from truth</a:t>
            </a:r>
          </a:p>
          <a:p>
            <a:r>
              <a:rPr lang="en-US" dirty="0"/>
              <a:t>this creates nested functions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8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loss can be graphed and the weight modified with calculus</a:t>
            </a:r>
          </a:p>
          <a:p>
            <a:r>
              <a:rPr lang="en-US" dirty="0"/>
              <a:t>this is the “gradient”.  </a:t>
            </a:r>
          </a:p>
          <a:p>
            <a:r>
              <a:rPr lang="en-US" dirty="0"/>
              <a:t>which way do I adjust the weight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4/24/2019 11:08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095685"/>
          </a:xfrm>
        </p:spPr>
        <p:txBody>
          <a:bodyPr wrap="square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571494" indent="-342900">
              <a:buFont typeface="Courier New" panose="02070309020205020404" pitchFamily="49" charset="0"/>
              <a:buChar char="o"/>
              <a:defRPr/>
            </a:lvl2pPr>
            <a:lvl3pPr marL="742939" indent="-285750">
              <a:buFont typeface="Wingdings" panose="05000000000000000000" pitchFamily="2" charset="2"/>
              <a:buChar char="§"/>
              <a:defRPr/>
            </a:lvl3pPr>
            <a:lvl4pPr marL="685783" indent="0">
              <a:buFont typeface="Courier New" panose="02070309020205020404" pitchFamily="49" charset="0"/>
              <a:buNone/>
              <a:defRPr/>
            </a:lvl4pPr>
            <a:lvl5pPr marL="1200127" indent="-28575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5487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89988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4" imgW="378" imgH="379" progId="TCLayout.ActiveDocument.1">
                  <p:embed/>
                </p:oleObj>
              </mc:Choice>
              <mc:Fallback>
                <p:oleObj name="think-cell Slide" r:id="rId4" imgW="378" imgH="37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1" cy="914400"/>
          </a:xfrm>
          <a:solidFill>
            <a:schemeClr val="accent1"/>
          </a:solidFill>
        </p:spPr>
        <p:txBody>
          <a:bodyPr lIns="329184" tIns="45720" rIns="0" bIns="45720">
            <a:noAutofit/>
          </a:bodyPr>
          <a:lstStyle>
            <a:lvl1pPr>
              <a:lnSpc>
                <a:spcPct val="100000"/>
              </a:lnSpc>
              <a:defRPr lang="en-US" sz="3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08390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150853" y="6373098"/>
            <a:ext cx="1630787" cy="380126"/>
          </a:xfrm>
        </p:spPr>
        <p:txBody>
          <a:bodyPr/>
          <a:lstStyle/>
          <a:p>
            <a:fld id="{FAADACFB-7C71-4E89-89D2-7BBA40B7BFA9}" type="slidenum">
              <a:rPr lang="fr-FR" noProof="0" smtClean="0"/>
              <a:pPr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67943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6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2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6" y="4342826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422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87043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23910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48880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1824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56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32015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38626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8469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76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193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90714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16619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9050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58654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94134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72275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88980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19568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16649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878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0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90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36401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4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17841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0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658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image" Target="../media/image11.emf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image" Target="../media/image10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53" r:id="rId25"/>
    <p:sldLayoutId id="2147484654" r:id="rId26"/>
    <p:sldLayoutId id="2147484686" r:id="rId27"/>
    <p:sldLayoutId id="2147484687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674" r:id="rId19"/>
    <p:sldLayoutId id="2147484675" r:id="rId20"/>
    <p:sldLayoutId id="2147484676" r:id="rId21"/>
    <p:sldLayoutId id="2147484677" r:id="rId22"/>
    <p:sldLayoutId id="2147484678" r:id="rId23"/>
    <p:sldLayoutId id="2147484679" r:id="rId24"/>
    <p:sldLayoutId id="2147484680" r:id="rId25"/>
    <p:sldLayoutId id="2147484681" r:id="rId26"/>
    <p:sldLayoutId id="2147484682" r:id="rId27"/>
    <p:sldLayoutId id="2147484683" r:id="rId28"/>
    <p:sldLayoutId id="2147484684" r:id="rId29"/>
    <p:sldLayoutId id="214748468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ew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.davewentzel.com/demos/datasciencehac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emf"/><Relationship Id="rId11" Type="http://schemas.openxmlformats.org/officeDocument/2006/relationships/hyperlink" Target="http://commons.wikimedia.org/wiki/File:Iris_douglasiana_flower_2003-03-17.jpg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17.jpg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Siberian_Iris_Iris_sibirica_Flower_Closeup_2520px.jpg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en.wikipedia.org/wiki/File:Iris_versicolor_3.jpg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://commons.wikimedia.org/wiki/File:Iris_douglasiana_flower_2003-03-17.jpg" TargetMode="Externa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OpenHack</a:t>
            </a:r>
            <a:r>
              <a:rPr lang="en-US" dirty="0"/>
              <a:t>:  Deep Learning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A1DA688C-49C5-4F36-AFFB-B067464BC9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r>
              <a:rPr lang="en-US" dirty="0"/>
              <a:t>Dave Wentzel</a:t>
            </a:r>
          </a:p>
          <a:p>
            <a:r>
              <a:rPr lang="en-US" dirty="0">
                <a:hlinkClick r:id="rId3"/>
              </a:rPr>
              <a:t>davew@Microsoft.com</a:t>
            </a:r>
            <a:endParaRPr lang="en-US" dirty="0"/>
          </a:p>
          <a:p>
            <a:r>
              <a:rPr lang="en-US" dirty="0"/>
              <a:t>linkedin.com/in/</a:t>
            </a:r>
            <a:r>
              <a:rPr lang="en-US" dirty="0" err="1"/>
              <a:t>dwentzel</a:t>
            </a:r>
            <a:endParaRPr lang="en-US" dirty="0"/>
          </a:p>
          <a:p>
            <a:r>
              <a:rPr lang="en-US" dirty="0">
                <a:hlinkClick r:id="rId4"/>
              </a:rPr>
              <a:t>git.davewentzel.com/demos/</a:t>
            </a:r>
            <a:r>
              <a:rPr lang="en-US" dirty="0" err="1">
                <a:hlinkClick r:id="rId4"/>
              </a:rPr>
              <a:t>datasciencehack</a:t>
            </a:r>
            <a:endParaRPr lang="en-US" dirty="0"/>
          </a:p>
          <a:p>
            <a:r>
              <a:rPr lang="en-US" dirty="0" err="1"/>
              <a:t>WiFi</a:t>
            </a:r>
            <a:r>
              <a:rPr lang="en-US" dirty="0"/>
              <a:t> – </a:t>
            </a:r>
            <a:r>
              <a:rPr lang="en-US" dirty="0" err="1"/>
              <a:t>MSFTGuest</a:t>
            </a:r>
            <a:endParaRPr lang="en-US" dirty="0"/>
          </a:p>
          <a:p>
            <a:r>
              <a:rPr lang="en-US" dirty="0"/>
              <a:t>Event Code – </a:t>
            </a:r>
            <a:r>
              <a:rPr lang="en-US" b="1" dirty="0"/>
              <a:t>msevent362dc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AC07B3C-E9CE-4F71-9752-C6782FD534E8}"/>
              </a:ext>
            </a:extLst>
          </p:cNvPr>
          <p:cNvGraphicFramePr/>
          <p:nvPr>
            <p:extLst/>
          </p:nvPr>
        </p:nvGraphicFramePr>
        <p:xfrm>
          <a:off x="683171" y="68317"/>
          <a:ext cx="10547131" cy="6789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2B35E62-2A2D-49F5-8813-90C04A820AE7}"/>
              </a:ext>
            </a:extLst>
          </p:cNvPr>
          <p:cNvSpPr/>
          <p:nvPr/>
        </p:nvSpPr>
        <p:spPr bwMode="auto">
          <a:xfrm>
            <a:off x="4840014" y="1698229"/>
            <a:ext cx="373118" cy="3731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EEFD7-84FA-4F27-AD27-F8497F4FB45B}"/>
              </a:ext>
            </a:extLst>
          </p:cNvPr>
          <p:cNvCxnSpPr>
            <a:cxnSpLocks/>
          </p:cNvCxnSpPr>
          <p:nvPr/>
        </p:nvCxnSpPr>
        <p:spPr>
          <a:xfrm>
            <a:off x="4770445" y="1698229"/>
            <a:ext cx="65397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77BF0-2F75-4AB9-91C2-95121175E5D3}"/>
              </a:ext>
            </a:extLst>
          </p:cNvPr>
          <p:cNvCxnSpPr>
            <a:cxnSpLocks/>
          </p:cNvCxnSpPr>
          <p:nvPr/>
        </p:nvCxnSpPr>
        <p:spPr>
          <a:xfrm>
            <a:off x="5001950" y="1580624"/>
            <a:ext cx="182605" cy="8961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4071C5-6D42-4E97-A3CE-6D3C5ECD63AA}"/>
              </a:ext>
            </a:extLst>
          </p:cNvPr>
          <p:cNvCxnSpPr>
            <a:cxnSpLocks/>
          </p:cNvCxnSpPr>
          <p:nvPr/>
        </p:nvCxnSpPr>
        <p:spPr>
          <a:xfrm flipV="1">
            <a:off x="4614389" y="1698229"/>
            <a:ext cx="92212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B7DCF6-7D1E-4E31-8CD8-6E0FBB9AC5BD}"/>
              </a:ext>
            </a:extLst>
          </p:cNvPr>
          <p:cNvSpPr txBox="1"/>
          <p:nvPr/>
        </p:nvSpPr>
        <p:spPr>
          <a:xfrm rot="15985048">
            <a:off x="47537" y="2893688"/>
            <a:ext cx="8800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212712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544576-2AD4-4EE9-AD44-395F863B5F38}"/>
              </a:ext>
            </a:extLst>
          </p:cNvPr>
          <p:cNvGrpSpPr/>
          <p:nvPr/>
        </p:nvGrpSpPr>
        <p:grpSpPr>
          <a:xfrm>
            <a:off x="7468989" y="2203441"/>
            <a:ext cx="3916939" cy="2246165"/>
            <a:chOff x="7458477" y="2195559"/>
            <a:chExt cx="3916939" cy="22461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0C3E28-C588-4E95-998A-0930612F4541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888933-0A5C-48A5-AEBA-0831B0D821C4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6D0FAF-BDF3-47BE-AE43-4B1F7CBA401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E10165-6C2F-493D-BB28-43D17D29EFBE}"/>
                </a:ext>
              </a:extLst>
            </p:cNvPr>
            <p:cNvSpPr txBox="1"/>
            <p:nvPr/>
          </p:nvSpPr>
          <p:spPr>
            <a:xfrm>
              <a:off x="8331313" y="3009680"/>
              <a:ext cx="304410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= [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0.3, 0.4, 0.3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]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41825" y="3017562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0.2, 0.7, 0.1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(0.2, 0.3, 0.1)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8544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0.04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7A33D-FABA-40DE-9B49-9C8B338369E6}"/>
              </a:ext>
            </a:extLst>
          </p:cNvPr>
          <p:cNvGrpSpPr/>
          <p:nvPr/>
        </p:nvGrpSpPr>
        <p:grpSpPr>
          <a:xfrm>
            <a:off x="3710098" y="1868222"/>
            <a:ext cx="3289861" cy="2953407"/>
            <a:chOff x="3710098" y="1868222"/>
            <a:chExt cx="3289861" cy="29534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1D5380-B226-4936-BC3A-E2FE5DAB2A28}"/>
              </a:ext>
            </a:extLst>
          </p:cNvPr>
          <p:cNvSpPr txBox="1"/>
          <p:nvPr/>
        </p:nvSpPr>
        <p:spPr>
          <a:xfrm>
            <a:off x="4409825" y="601979"/>
            <a:ext cx="4749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29944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1" grpId="0"/>
      <p:bldP spid="31" grpId="1"/>
      <p:bldP spid="32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869CFA-D559-4DB2-9AB0-38856953BD77}"/>
              </a:ext>
            </a:extLst>
          </p:cNvPr>
          <p:cNvGrpSpPr/>
          <p:nvPr/>
        </p:nvGrpSpPr>
        <p:grpSpPr>
          <a:xfrm>
            <a:off x="7458477" y="2195559"/>
            <a:ext cx="596318" cy="2246165"/>
            <a:chOff x="7458477" y="2195559"/>
            <a:chExt cx="596318" cy="22461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529AB-A3ED-4FF3-8628-89240DF805E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1797D0-DC57-446B-B25B-124BD2775A1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1991DE-672C-4D50-B58D-459E2C8AC9C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19B13-C5D2-4187-B324-EAD6B7239063}"/>
              </a:ext>
            </a:extLst>
          </p:cNvPr>
          <p:cNvGrpSpPr/>
          <p:nvPr/>
        </p:nvGrpSpPr>
        <p:grpSpPr>
          <a:xfrm>
            <a:off x="2615673" y="1430614"/>
            <a:ext cx="921082" cy="3996769"/>
            <a:chOff x="2607992" y="1430614"/>
            <a:chExt cx="921082" cy="399676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C542A3-54EF-4A93-8A3A-7FED6E55CC6B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58" name="Double Bracket 57">
              <a:extLst>
                <a:ext uri="{FF2B5EF4-FFF2-40B4-BE49-F238E27FC236}">
                  <a16:creationId xmlns:a16="http://schemas.microsoft.com/office/drawing/2014/main" id="{76813097-D0EA-4043-84E4-044234B1D74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D52356-686E-48F3-A19F-1E9B448FD46D}"/>
              </a:ext>
            </a:extLst>
          </p:cNvPr>
          <p:cNvGrpSpPr/>
          <p:nvPr/>
        </p:nvGrpSpPr>
        <p:grpSpPr>
          <a:xfrm>
            <a:off x="2619521" y="1430614"/>
            <a:ext cx="921082" cy="4414432"/>
            <a:chOff x="2607992" y="1430614"/>
            <a:chExt cx="921082" cy="44144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2DDA9C-9F78-41E1-80CE-CCD4C10738C1}"/>
                </a:ext>
              </a:extLst>
            </p:cNvPr>
            <p:cNvSpPr/>
            <p:nvPr/>
          </p:nvSpPr>
          <p:spPr>
            <a:xfrm>
              <a:off x="2613248" y="1505396"/>
              <a:ext cx="849913" cy="43396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DA35A11C-6450-447F-BA9D-5096B7E67F53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DDD2700-E76B-4FB0-8A23-DA15DAAF911A}"/>
              </a:ext>
            </a:extLst>
          </p:cNvPr>
          <p:cNvGrpSpPr/>
          <p:nvPr/>
        </p:nvGrpSpPr>
        <p:grpSpPr>
          <a:xfrm>
            <a:off x="7458476" y="2207722"/>
            <a:ext cx="596318" cy="2246165"/>
            <a:chOff x="7458477" y="2195559"/>
            <a:chExt cx="596318" cy="224616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75F84F-0AB4-4423-9980-61026144C41E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734F68-244A-4473-AFB0-280ABA2543D3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EA8FCB-9870-46D1-8BE0-7418F88BA85D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791E7F-397E-493C-873E-1ABB012460E5}"/>
              </a:ext>
            </a:extLst>
          </p:cNvPr>
          <p:cNvGrpSpPr/>
          <p:nvPr/>
        </p:nvGrpSpPr>
        <p:grpSpPr>
          <a:xfrm>
            <a:off x="7458475" y="2201484"/>
            <a:ext cx="596318" cy="2246165"/>
            <a:chOff x="7458477" y="2195559"/>
            <a:chExt cx="596318" cy="224616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895A-C7D0-45E1-B8C5-7820842D085D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1DE293-EE8D-4855-9ED7-BFE9FC42D3B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A03931-3749-4A0C-8BFC-FFC0C7A2C7F5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D2E606-A840-41A1-B65E-C151CC9508F2}"/>
              </a:ext>
            </a:extLst>
          </p:cNvPr>
          <p:cNvGrpSpPr/>
          <p:nvPr/>
        </p:nvGrpSpPr>
        <p:grpSpPr>
          <a:xfrm>
            <a:off x="2601262" y="1413301"/>
            <a:ext cx="921082" cy="3996769"/>
            <a:chOff x="2607992" y="1430614"/>
            <a:chExt cx="921082" cy="399676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EDD3AF-7F1E-4980-BA0A-A383285DB5A1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4.7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</p:txBody>
        </p:sp>
        <p:sp>
          <p:nvSpPr>
            <p:cNvPr id="80" name="Double Bracket 79">
              <a:extLst>
                <a:ext uri="{FF2B5EF4-FFF2-40B4-BE49-F238E27FC236}">
                  <a16:creationId xmlns:a16="http://schemas.microsoft.com/office/drawing/2014/main" id="{2BF6095D-52D2-470A-8336-3B337923674B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64CF53-70EF-4D0D-BCAC-231ED8963237}"/>
              </a:ext>
            </a:extLst>
          </p:cNvPr>
          <p:cNvGrpSpPr/>
          <p:nvPr/>
        </p:nvGrpSpPr>
        <p:grpSpPr>
          <a:xfrm>
            <a:off x="7456967" y="2202008"/>
            <a:ext cx="596318" cy="2246165"/>
            <a:chOff x="7458477" y="2195559"/>
            <a:chExt cx="596318" cy="22461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AB0DC4-3E46-471C-846E-FCD26C77ACBF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1B1900-1917-4BDD-B491-724BF369544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9CC56DF-DAE8-43F2-A94A-087399B60BC9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60704D-9008-4D01-B897-A3082ECF62BC}"/>
              </a:ext>
            </a:extLst>
          </p:cNvPr>
          <p:cNvGrpSpPr/>
          <p:nvPr/>
        </p:nvGrpSpPr>
        <p:grpSpPr>
          <a:xfrm>
            <a:off x="8141772" y="2201222"/>
            <a:ext cx="596318" cy="2246165"/>
            <a:chOff x="7458477" y="2195559"/>
            <a:chExt cx="596318" cy="224616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807EE5C-7CE2-445F-AB9A-9217A8053F86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F48E18-A197-4659-A28C-69A80A036682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CE9CA9-359B-4B7A-B901-C82F6840D1D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537D5F-A228-4671-9427-39C321AA3D54}"/>
              </a:ext>
            </a:extLst>
          </p:cNvPr>
          <p:cNvSpPr txBox="1"/>
          <p:nvPr/>
        </p:nvSpPr>
        <p:spPr>
          <a:xfrm>
            <a:off x="8752149" y="3600214"/>
            <a:ext cx="70692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 2" panose="05020102010507070707" pitchFamily="18" charset="2"/>
              </a:rPr>
              <a:t>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42D5A14-6A26-4485-A226-A8DDEE722819}"/>
              </a:ext>
            </a:extLst>
          </p:cNvPr>
          <p:cNvGrpSpPr/>
          <p:nvPr/>
        </p:nvGrpSpPr>
        <p:grpSpPr>
          <a:xfrm>
            <a:off x="3711474" y="1875992"/>
            <a:ext cx="3289861" cy="2953407"/>
            <a:chOff x="3710098" y="1868222"/>
            <a:chExt cx="3289861" cy="29534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A599F8-7D15-4265-87AD-D6209227210B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2A237B-038A-408C-A184-F443EE252856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BA1890-0875-4F05-BAEF-980AB2937059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0DBF4CD-F92D-4720-9265-CD741C632B1D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C19EB32-C2EA-4BDF-8874-38ED58D6177C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7B1B41D-A685-45A1-8252-3567F784F72C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DFC552-C9A7-4CA6-BB17-3B7972175A0E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380586-6992-43BA-A927-1B3ABA606DF0}"/>
              </a:ext>
            </a:extLst>
          </p:cNvPr>
          <p:cNvSpPr txBox="1"/>
          <p:nvPr/>
        </p:nvSpPr>
        <p:spPr>
          <a:xfrm>
            <a:off x="4425657" y="576194"/>
            <a:ext cx="215225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D080E8D-CAE7-4AE4-9C9C-681B425804C3}"/>
              </a:ext>
            </a:extLst>
          </p:cNvPr>
          <p:cNvSpPr txBox="1"/>
          <p:nvPr/>
        </p:nvSpPr>
        <p:spPr>
          <a:xfrm>
            <a:off x="4409825" y="601979"/>
            <a:ext cx="26996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Validation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DD274C-C7C3-436D-A3BC-54FE03270C53}"/>
              </a:ext>
            </a:extLst>
          </p:cNvPr>
          <p:cNvGrpSpPr/>
          <p:nvPr/>
        </p:nvGrpSpPr>
        <p:grpSpPr>
          <a:xfrm>
            <a:off x="8145320" y="2193602"/>
            <a:ext cx="596318" cy="2246165"/>
            <a:chOff x="7458477" y="2195559"/>
            <a:chExt cx="596318" cy="224616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7EDB8C3-8DCF-447D-8C63-C7873F8BC31C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0F83142-7E49-4CC7-BA06-C1590A6833C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ABD459A-2ECC-4E16-A9EB-319527CE625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8C7FF0D-BF0D-4AFA-9387-E071A38781A4}"/>
              </a:ext>
            </a:extLst>
          </p:cNvPr>
          <p:cNvGrpSpPr/>
          <p:nvPr/>
        </p:nvGrpSpPr>
        <p:grpSpPr>
          <a:xfrm>
            <a:off x="8154359" y="2185704"/>
            <a:ext cx="596318" cy="2246165"/>
            <a:chOff x="7458477" y="2195559"/>
            <a:chExt cx="596318" cy="2246165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C1BD3D4-BD57-45C7-8BA1-938EDB830202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C8B0C1-2162-480B-8762-21326208D32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5EED495-0C87-4ADF-893A-43835DC14ADC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9B80B9F-26FF-4B22-9B64-2934B02AF8AB}"/>
              </a:ext>
            </a:extLst>
          </p:cNvPr>
          <p:cNvGrpSpPr/>
          <p:nvPr/>
        </p:nvGrpSpPr>
        <p:grpSpPr>
          <a:xfrm>
            <a:off x="8152874" y="2209366"/>
            <a:ext cx="596318" cy="2246165"/>
            <a:chOff x="7458477" y="2195559"/>
            <a:chExt cx="596318" cy="224616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B81699E-82F0-4301-9AC3-4FCDFC53D8B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0DAF53C-EF64-428B-9091-92F29B351FD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AC4EB8-CDB4-4BA2-B42C-9FDA0F43403E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FA653F9-7DAE-43F5-9369-C57B25462D7D}"/>
              </a:ext>
            </a:extLst>
          </p:cNvPr>
          <p:cNvSpPr txBox="1"/>
          <p:nvPr/>
        </p:nvSpPr>
        <p:spPr>
          <a:xfrm>
            <a:off x="7455459" y="3010603"/>
            <a:ext cx="47192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([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,…])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4BA175-F292-4F12-85D5-9CB20F5C2E6C}"/>
              </a:ext>
            </a:extLst>
          </p:cNvPr>
          <p:cNvSpPr txBox="1"/>
          <p:nvPr/>
        </p:nvSpPr>
        <p:spPr>
          <a:xfrm>
            <a:off x="3626518" y="579683"/>
            <a:ext cx="47969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045123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02" grpId="0"/>
      <p:bldP spid="115" grpId="0"/>
      <p:bldP spid="115" grpId="1"/>
      <p:bldP spid="116" grpId="0"/>
      <p:bldP spid="1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2804836" cy="3996769"/>
            <a:chOff x="2607992" y="1430614"/>
            <a:chExt cx="2804836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2804836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2E37EB-0997-4158-B9E3-F9EC1F4F8B78}"/>
                </a:ext>
              </a:extLst>
            </p:cNvPr>
            <p:cNvSpPr/>
            <p:nvPr/>
          </p:nvSpPr>
          <p:spPr>
            <a:xfrm>
              <a:off x="3585453" y="1505394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E00D59-E31F-400C-9DC6-688E296E599D}"/>
                </a:ext>
              </a:extLst>
            </p:cNvPr>
            <p:cNvSpPr/>
            <p:nvPr/>
          </p:nvSpPr>
          <p:spPr>
            <a:xfrm>
              <a:off x="4557658" y="1505392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666F462-87E6-41E5-9DCE-3957CB972E87}"/>
              </a:ext>
            </a:extLst>
          </p:cNvPr>
          <p:cNvGrpSpPr/>
          <p:nvPr/>
        </p:nvGrpSpPr>
        <p:grpSpPr>
          <a:xfrm>
            <a:off x="6041527" y="1430614"/>
            <a:ext cx="921082" cy="3996769"/>
            <a:chOff x="2607992" y="1430614"/>
            <a:chExt cx="921082" cy="399676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6DCF47A-AAAE-4839-9EC9-62E33172EF25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DEB373B9-1421-430F-A988-684259F0B507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CADBE7-CE85-4002-8E8F-290909E419A1}"/>
              </a:ext>
            </a:extLst>
          </p:cNvPr>
          <p:cNvGrpSpPr/>
          <p:nvPr/>
        </p:nvGrpSpPr>
        <p:grpSpPr>
          <a:xfrm>
            <a:off x="7507720" y="1430614"/>
            <a:ext cx="921082" cy="3996769"/>
            <a:chOff x="2607992" y="1430614"/>
            <a:chExt cx="921082" cy="399676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53E2646-F78E-4508-B04F-0EBB665C7FF1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49" name="Double Bracket 48">
              <a:extLst>
                <a:ext uri="{FF2B5EF4-FFF2-40B4-BE49-F238E27FC236}">
                  <a16:creationId xmlns:a16="http://schemas.microsoft.com/office/drawing/2014/main" id="{A0202386-2B2C-47DF-8EC8-00747E09A0D8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7F8E3CC-50AC-49A7-B735-26CE43A4F21D}"/>
              </a:ext>
            </a:extLst>
          </p:cNvPr>
          <p:cNvSpPr/>
          <p:nvPr/>
        </p:nvSpPr>
        <p:spPr>
          <a:xfrm>
            <a:off x="3692052" y="129044"/>
            <a:ext cx="636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AFB93B-6EFF-4238-BFA8-4322B5D1DC25}"/>
              </a:ext>
            </a:extLst>
          </p:cNvPr>
          <p:cNvSpPr/>
          <p:nvPr/>
        </p:nvSpPr>
        <p:spPr>
          <a:xfrm>
            <a:off x="5986942" y="129045"/>
            <a:ext cx="8194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159A21-0A6C-4360-83AD-005947D8477F}"/>
              </a:ext>
            </a:extLst>
          </p:cNvPr>
          <p:cNvSpPr/>
          <p:nvPr/>
        </p:nvSpPr>
        <p:spPr>
          <a:xfrm>
            <a:off x="7653238" y="129044"/>
            <a:ext cx="5693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FE2A0-2812-4F40-87D0-D5C46B5F33AE}"/>
              </a:ext>
            </a:extLst>
          </p:cNvPr>
          <p:cNvSpPr txBox="1"/>
          <p:nvPr/>
        </p:nvSpPr>
        <p:spPr>
          <a:xfrm>
            <a:off x="5644622" y="3152000"/>
            <a:ext cx="2115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10D274-EE3D-4ECC-85D6-E02394F37467}"/>
              </a:ext>
            </a:extLst>
          </p:cNvPr>
          <p:cNvSpPr txBox="1"/>
          <p:nvPr/>
        </p:nvSpPr>
        <p:spPr>
          <a:xfrm>
            <a:off x="7071774" y="3152000"/>
            <a:ext cx="3157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7905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11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2673" y="1855213"/>
            <a:ext cx="3365588" cy="2671102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3538" y="1849337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B86B5B4-614D-45CC-B3AD-38C28BECB7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77867" y="1845623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2192BBF-8BD2-4A6F-B794-6E86871CA8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4719" y="2027439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2383361-501D-45D1-BCC3-2565C9736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20933" y="2305994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5EE9C5-D795-4440-A33B-C15636C018EB}"/>
              </a:ext>
            </a:extLst>
          </p:cNvPr>
          <p:cNvGrpSpPr/>
          <p:nvPr/>
        </p:nvGrpSpPr>
        <p:grpSpPr>
          <a:xfrm>
            <a:off x="6385036" y="1550275"/>
            <a:ext cx="4387872" cy="3544615"/>
            <a:chOff x="6385036" y="1550275"/>
            <a:chExt cx="4387872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1880445-2BEA-4820-87C9-A68D71D5544C}"/>
                </a:ext>
              </a:extLst>
            </p:cNvPr>
            <p:cNvGrpSpPr/>
            <p:nvPr/>
          </p:nvGrpSpPr>
          <p:grpSpPr>
            <a:xfrm>
              <a:off x="10176590" y="2135123"/>
              <a:ext cx="596318" cy="2246165"/>
              <a:chOff x="7458477" y="2195559"/>
              <a:chExt cx="596318" cy="224616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E835DE-34A3-4D3D-A049-3B313D01A0FA}"/>
                  </a:ext>
                </a:extLst>
              </p:cNvPr>
              <p:cNvSpPr txBox="1"/>
              <p:nvPr/>
            </p:nvSpPr>
            <p:spPr>
              <a:xfrm>
                <a:off x="7458477" y="2195559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1.0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C7FE81-109C-4C73-9EF8-9833FF8CCE8B}"/>
                  </a:ext>
                </a:extLst>
              </p:cNvPr>
              <p:cNvSpPr txBox="1"/>
              <p:nvPr/>
            </p:nvSpPr>
            <p:spPr>
              <a:xfrm>
                <a:off x="7458478" y="3049525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A5911A-7FCC-4C7F-8B66-EE75645B6329}"/>
                  </a:ext>
                </a:extLst>
              </p:cNvPr>
              <p:cNvSpPr txBox="1"/>
              <p:nvPr/>
            </p:nvSpPr>
            <p:spPr>
              <a:xfrm>
                <a:off x="7458478" y="3887726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1725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739272-303E-4B5D-B33D-263C7813B4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1556" y="2165299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4F3397-C997-4DFA-8B4A-24252DF39B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7467" y="2829490"/>
          <a:ext cx="1607781" cy="1554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52F867-F03C-41E8-8A0B-2FB9689A3B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423" y="2158478"/>
          <a:ext cx="1604748" cy="1575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91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3021AA-FF46-4F51-8FF9-AB7CC7DB49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65C9B7-60CC-4AA5-9E95-AC23EF8844E3}"/>
              </a:ext>
            </a:extLst>
          </p:cNvPr>
          <p:cNvSpPr txBox="1"/>
          <p:nvPr/>
        </p:nvSpPr>
        <p:spPr>
          <a:xfrm>
            <a:off x="8597860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180DB-3E39-40D4-BD2B-6D93D20E7CF4}"/>
              </a:ext>
            </a:extLst>
          </p:cNvPr>
          <p:cNvSpPr txBox="1"/>
          <p:nvPr/>
        </p:nvSpPr>
        <p:spPr>
          <a:xfrm>
            <a:off x="9105102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4A2CE9-6E28-415D-9A2A-B635A25B4BA5}"/>
              </a:ext>
            </a:extLst>
          </p:cNvPr>
          <p:cNvGrpSpPr/>
          <p:nvPr/>
        </p:nvGrpSpPr>
        <p:grpSpPr>
          <a:xfrm>
            <a:off x="8597858" y="2729756"/>
            <a:ext cx="1671161" cy="1961980"/>
            <a:chOff x="7896141" y="2176315"/>
            <a:chExt cx="1671161" cy="19619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A09E5-0B77-4794-9C5B-E4CF4AC9678F}"/>
                </a:ext>
              </a:extLst>
            </p:cNvPr>
            <p:cNvSpPr txBox="1"/>
            <p:nvPr/>
          </p:nvSpPr>
          <p:spPr>
            <a:xfrm>
              <a:off x="8962484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2089-C3AD-4BDF-9915-F5B9D4B79821}"/>
                </a:ext>
              </a:extLst>
            </p:cNvPr>
            <p:cNvSpPr txBox="1"/>
            <p:nvPr/>
          </p:nvSpPr>
          <p:spPr>
            <a:xfrm>
              <a:off x="9521583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38BBC9-E51A-4FC2-9D55-137D95762F57}"/>
                </a:ext>
              </a:extLst>
            </p:cNvPr>
            <p:cNvSpPr txBox="1"/>
            <p:nvPr/>
          </p:nvSpPr>
          <p:spPr>
            <a:xfrm>
              <a:off x="7896143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DDDC5-162B-4526-BC1D-66A7943187EC}"/>
                </a:ext>
              </a:extLst>
            </p:cNvPr>
            <p:cNvSpPr txBox="1"/>
            <p:nvPr/>
          </p:nvSpPr>
          <p:spPr>
            <a:xfrm>
              <a:off x="8403384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FFF035-96B0-4498-B3C7-322CFCC5E91A}"/>
                </a:ext>
              </a:extLst>
            </p:cNvPr>
            <p:cNvSpPr txBox="1"/>
            <p:nvPr/>
          </p:nvSpPr>
          <p:spPr>
            <a:xfrm>
              <a:off x="8962484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AF9AF-9685-4098-AD66-1D097D8CBB67}"/>
                </a:ext>
              </a:extLst>
            </p:cNvPr>
            <p:cNvSpPr txBox="1"/>
            <p:nvPr/>
          </p:nvSpPr>
          <p:spPr>
            <a:xfrm>
              <a:off x="9498723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8CB3F-C5BE-42B8-AEA9-D24F42CFD304}"/>
                </a:ext>
              </a:extLst>
            </p:cNvPr>
            <p:cNvSpPr txBox="1"/>
            <p:nvPr/>
          </p:nvSpPr>
          <p:spPr>
            <a:xfrm>
              <a:off x="789614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CF0749-FD1B-40F3-9CEB-6508B1DDA1D5}"/>
                </a:ext>
              </a:extLst>
            </p:cNvPr>
            <p:cNvSpPr txBox="1"/>
            <p:nvPr/>
          </p:nvSpPr>
          <p:spPr>
            <a:xfrm>
              <a:off x="8403383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AFB31-2A5B-44F9-BDAB-13571A5139B4}"/>
                </a:ext>
              </a:extLst>
            </p:cNvPr>
            <p:cNvSpPr txBox="1"/>
            <p:nvPr/>
          </p:nvSpPr>
          <p:spPr>
            <a:xfrm>
              <a:off x="8962484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39FA4-CD07-40D6-8481-C2C8CDA8F442}"/>
                </a:ext>
              </a:extLst>
            </p:cNvPr>
            <p:cNvSpPr txBox="1"/>
            <p:nvPr/>
          </p:nvSpPr>
          <p:spPr>
            <a:xfrm>
              <a:off x="949872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F8FC97-7617-41E7-A51D-11602F0E392A}"/>
                </a:ext>
              </a:extLst>
            </p:cNvPr>
            <p:cNvSpPr txBox="1"/>
            <p:nvPr/>
          </p:nvSpPr>
          <p:spPr>
            <a:xfrm>
              <a:off x="7896141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619CD4-C025-4519-B15D-85B17DD7901A}"/>
                </a:ext>
              </a:extLst>
            </p:cNvPr>
            <p:cNvSpPr txBox="1"/>
            <p:nvPr/>
          </p:nvSpPr>
          <p:spPr>
            <a:xfrm>
              <a:off x="8403383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D92E3-ADB9-437E-9E5B-DFF3E4E81F42}"/>
                </a:ext>
              </a:extLst>
            </p:cNvPr>
            <p:cNvSpPr txBox="1"/>
            <p:nvPr/>
          </p:nvSpPr>
          <p:spPr>
            <a:xfrm>
              <a:off x="8962484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F45BF6-AE3E-43B4-8B7D-8251BC6B6174}"/>
                </a:ext>
              </a:extLst>
            </p:cNvPr>
            <p:cNvSpPr txBox="1"/>
            <p:nvPr/>
          </p:nvSpPr>
          <p:spPr>
            <a:xfrm>
              <a:off x="9483595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2EE5C5-608E-4145-B2A2-4EEFFA47FE2E}"/>
              </a:ext>
            </a:extLst>
          </p:cNvPr>
          <p:cNvSpPr txBox="1"/>
          <p:nvPr/>
        </p:nvSpPr>
        <p:spPr>
          <a:xfrm>
            <a:off x="4717321" y="926511"/>
            <a:ext cx="275735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115417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04309 3.7037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15 -0.00602 L 0.03515 -0.00579 L 0.13085 -0.00602 L -0.0017 0.07755 L 0.12591 0.07454 L -0.00404 0.15208 L 0.12695 0.15116 L -0.0056 0.22986 L 0.13085 0.23194 " pathEditMode="relative" rAng="0" ptsTypes="AAAAAAA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1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3238602" cy="312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6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30DC8C7-0504-4F19-AC97-25F382C040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1613646" cy="1583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E45BD31-FE1D-48DB-89C7-6789DAF2BE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99F1683-026F-4FF2-AE5C-99D34A8C72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C4DC4-73E0-4259-BFF3-1B79300676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480DE-64F8-4F9D-9705-D69B175DF1F8}"/>
              </a:ext>
            </a:extLst>
          </p:cNvPr>
          <p:cNvSpPr txBox="1"/>
          <p:nvPr/>
        </p:nvSpPr>
        <p:spPr>
          <a:xfrm>
            <a:off x="3500140" y="930441"/>
            <a:ext cx="5549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Pooling 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Downsampling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1037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12578 -7.40741E-7 L 3.54167E-6 0.07824 L 0.12617 0.07824 L 0.0013 0.15162 L 0.1276 0.15324 L 0.00026 0.22662 L 0.13229 0.23102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55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BDD655-874E-4B7A-9486-546DCB4334BA}"/>
              </a:ext>
            </a:extLst>
          </p:cNvPr>
          <p:cNvGrpSpPr/>
          <p:nvPr/>
        </p:nvGrpSpPr>
        <p:grpSpPr>
          <a:xfrm>
            <a:off x="6385036" y="1550275"/>
            <a:ext cx="3710151" cy="3544615"/>
            <a:chOff x="6385036" y="1550275"/>
            <a:chExt cx="3710151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</p:grpSp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988" y="3164371"/>
            <a:ext cx="1425984" cy="1131734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2462044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FFC0B9A-1C4B-469C-AAAE-FD9338C32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3" t="65440" r="1539" b="23372"/>
          <a:stretch/>
        </p:blipFill>
        <p:spPr bwMode="auto">
          <a:xfrm>
            <a:off x="3492269" y="4236605"/>
            <a:ext cx="982718" cy="7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7E72FD1-E7CA-4497-AE97-99DF5783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2605" r="75550" b="65287"/>
          <a:stretch/>
        </p:blipFill>
        <p:spPr bwMode="auto">
          <a:xfrm>
            <a:off x="1641816" y="2254845"/>
            <a:ext cx="1438866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2B29BB4E-CF87-40C4-8E5C-4B074D222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23008" r="50873" b="65306"/>
          <a:stretch/>
        </p:blipFill>
        <p:spPr bwMode="auto">
          <a:xfrm>
            <a:off x="1641816" y="4056994"/>
            <a:ext cx="1455175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3BCB26DB-B565-493D-8AB4-F878E2C91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86458" r="75673" b="2124"/>
          <a:stretch/>
        </p:blipFill>
        <p:spPr bwMode="auto">
          <a:xfrm>
            <a:off x="3438021" y="2446282"/>
            <a:ext cx="1036966" cy="78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2794469-9026-43E2-AF98-74974F7108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4236605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AD458B00-3898-4CF5-94BE-6F7392B1B8D2}"/>
              </a:ext>
            </a:extLst>
          </p:cNvPr>
          <p:cNvGrpSpPr/>
          <p:nvPr/>
        </p:nvGrpSpPr>
        <p:grpSpPr>
          <a:xfrm>
            <a:off x="5793827" y="652472"/>
            <a:ext cx="327780" cy="3077766"/>
            <a:chOff x="2607992" y="1505396"/>
            <a:chExt cx="327780" cy="307776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11EF84-10AC-4340-96FB-7F2A4012C9F6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Double Bracket 51">
              <a:extLst>
                <a:ext uri="{FF2B5EF4-FFF2-40B4-BE49-F238E27FC236}">
                  <a16:creationId xmlns:a16="http://schemas.microsoft.com/office/drawing/2014/main" id="{A7DA2A2A-1BA0-4A48-B8A2-5DD12711DBE3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99D5B6-37DC-4BEA-AB4A-C7D66B44FD42}"/>
              </a:ext>
            </a:extLst>
          </p:cNvPr>
          <p:cNvGrpSpPr/>
          <p:nvPr/>
        </p:nvGrpSpPr>
        <p:grpSpPr>
          <a:xfrm>
            <a:off x="5796455" y="3644483"/>
            <a:ext cx="327780" cy="3077766"/>
            <a:chOff x="2607992" y="1505396"/>
            <a:chExt cx="327780" cy="307776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E83C2A-D374-41DF-B14E-6F580058B24F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Double Bracket 56">
              <a:extLst>
                <a:ext uri="{FF2B5EF4-FFF2-40B4-BE49-F238E27FC236}">
                  <a16:creationId xmlns:a16="http://schemas.microsoft.com/office/drawing/2014/main" id="{9F0F5C4F-58E3-43E7-B86F-65A240BDDCB6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B4BBD8-B834-411A-B652-4D4932546B36}"/>
              </a:ext>
            </a:extLst>
          </p:cNvPr>
          <p:cNvSpPr txBox="1"/>
          <p:nvPr/>
        </p:nvSpPr>
        <p:spPr>
          <a:xfrm>
            <a:off x="1661191" y="5712372"/>
            <a:ext cx="28389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9E3654-989E-4F64-8BAF-294D5F4036C1}"/>
              </a:ext>
            </a:extLst>
          </p:cNvPr>
          <p:cNvSpPr txBox="1"/>
          <p:nvPr/>
        </p:nvSpPr>
        <p:spPr>
          <a:xfrm>
            <a:off x="7162802" y="5712372"/>
            <a:ext cx="205184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53609B-E3A7-4282-958E-F7978FF9E371}"/>
              </a:ext>
            </a:extLst>
          </p:cNvPr>
          <p:cNvGrpSpPr/>
          <p:nvPr/>
        </p:nvGrpSpPr>
        <p:grpSpPr>
          <a:xfrm>
            <a:off x="10189713" y="2239860"/>
            <a:ext cx="400752" cy="2061499"/>
            <a:chOff x="10189713" y="2239860"/>
            <a:chExt cx="400752" cy="206149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3A9326-66A6-4284-A971-6ABDBCEC2E72}"/>
                </a:ext>
              </a:extLst>
            </p:cNvPr>
            <p:cNvSpPr txBox="1"/>
            <p:nvPr/>
          </p:nvSpPr>
          <p:spPr>
            <a:xfrm>
              <a:off x="10189713" y="2239860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CCE32E-3510-49F1-97B2-94828F95BAE2}"/>
                </a:ext>
              </a:extLst>
            </p:cNvPr>
            <p:cNvSpPr txBox="1"/>
            <p:nvPr/>
          </p:nvSpPr>
          <p:spPr>
            <a:xfrm>
              <a:off x="10189714" y="3093826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0C785C-5AD4-46E2-BF60-2891EA3AEEF8}"/>
                </a:ext>
              </a:extLst>
            </p:cNvPr>
            <p:cNvSpPr txBox="1"/>
            <p:nvPr/>
          </p:nvSpPr>
          <p:spPr>
            <a:xfrm>
              <a:off x="10189714" y="3932027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0E21AE2-0935-44E2-ACB2-8A8B314A2626}"/>
              </a:ext>
            </a:extLst>
          </p:cNvPr>
          <p:cNvSpPr txBox="1"/>
          <p:nvPr/>
        </p:nvSpPr>
        <p:spPr>
          <a:xfrm>
            <a:off x="9750973" y="4708672"/>
            <a:ext cx="20678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0.2, 0.0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D6425-0DAE-46BB-866C-D3E87EA51478}"/>
              </a:ext>
            </a:extLst>
          </p:cNvPr>
          <p:cNvSpPr txBox="1"/>
          <p:nvPr/>
        </p:nvSpPr>
        <p:spPr>
          <a:xfrm>
            <a:off x="2753132" y="53177"/>
            <a:ext cx="61755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35548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8" grpId="0"/>
      <p:bldP spid="64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A7AA159B-CB6B-48A2-A623-098087EE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2" y="1575143"/>
            <a:ext cx="8374361" cy="351974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2D394C-9BCA-421E-9291-E1780A3E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15" y="872831"/>
            <a:ext cx="2403465" cy="1404623"/>
          </a:xfrm>
          <a:prstGeom prst="rect">
            <a:avLst/>
          </a:prstGeom>
        </p:spPr>
      </p:pic>
      <p:grpSp>
        <p:nvGrpSpPr>
          <p:cNvPr id="53" name="Group 10">
            <a:extLst>
              <a:ext uri="{FF2B5EF4-FFF2-40B4-BE49-F238E27FC236}">
                <a16:creationId xmlns:a16="http://schemas.microsoft.com/office/drawing/2014/main" id="{C4B9BA18-6921-4881-87F8-8906FBD17473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9176891" y="1412561"/>
            <a:ext cx="1055771" cy="1348191"/>
            <a:chOff x="1805" y="2643"/>
            <a:chExt cx="621" cy="793"/>
          </a:xfrm>
        </p:grpSpPr>
        <p:sp>
          <p:nvSpPr>
            <p:cNvPr id="54" name="AutoShape 9">
              <a:extLst>
                <a:ext uri="{FF2B5EF4-FFF2-40B4-BE49-F238E27FC236}">
                  <a16:creationId xmlns:a16="http://schemas.microsoft.com/office/drawing/2014/main" id="{369ABE54-8406-4E61-8940-4D1E042FC8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05" y="2643"/>
              <a:ext cx="618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8DE95AA1-A0E4-4BF9-A5FB-556D20C99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45"/>
              <a:ext cx="619" cy="690"/>
            </a:xfrm>
            <a:custGeom>
              <a:avLst/>
              <a:gdLst>
                <a:gd name="T0" fmla="*/ 247 w 258"/>
                <a:gd name="T1" fmla="*/ 20 h 289"/>
                <a:gd name="T2" fmla="*/ 233 w 258"/>
                <a:gd name="T3" fmla="*/ 20 h 289"/>
                <a:gd name="T4" fmla="*/ 206 w 258"/>
                <a:gd name="T5" fmla="*/ 0 h 289"/>
                <a:gd name="T6" fmla="*/ 29 w 258"/>
                <a:gd name="T7" fmla="*/ 0 h 289"/>
                <a:gd name="T8" fmla="*/ 0 w 258"/>
                <a:gd name="T9" fmla="*/ 29 h 289"/>
                <a:gd name="T10" fmla="*/ 0 w 258"/>
                <a:gd name="T11" fmla="*/ 260 h 289"/>
                <a:gd name="T12" fmla="*/ 29 w 258"/>
                <a:gd name="T13" fmla="*/ 289 h 289"/>
                <a:gd name="T14" fmla="*/ 206 w 258"/>
                <a:gd name="T15" fmla="*/ 289 h 289"/>
                <a:gd name="T16" fmla="*/ 234 w 258"/>
                <a:gd name="T17" fmla="*/ 260 h 289"/>
                <a:gd name="T18" fmla="*/ 234 w 258"/>
                <a:gd name="T19" fmla="*/ 129 h 289"/>
                <a:gd name="T20" fmla="*/ 247 w 258"/>
                <a:gd name="T21" fmla="*/ 129 h 289"/>
                <a:gd name="T22" fmla="*/ 258 w 258"/>
                <a:gd name="T23" fmla="*/ 119 h 289"/>
                <a:gd name="T24" fmla="*/ 258 w 258"/>
                <a:gd name="T25" fmla="*/ 31 h 289"/>
                <a:gd name="T26" fmla="*/ 247 w 258"/>
                <a:gd name="T27" fmla="*/ 2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89">
                  <a:moveTo>
                    <a:pt x="247" y="20"/>
                  </a:moveTo>
                  <a:cubicBezTo>
                    <a:pt x="233" y="20"/>
                    <a:pt x="233" y="20"/>
                    <a:pt x="233" y="20"/>
                  </a:cubicBezTo>
                  <a:cubicBezTo>
                    <a:pt x="229" y="9"/>
                    <a:pt x="218" y="0"/>
                    <a:pt x="20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6"/>
                    <a:pt x="13" y="289"/>
                    <a:pt x="29" y="289"/>
                  </a:cubicBezTo>
                  <a:cubicBezTo>
                    <a:pt x="206" y="289"/>
                    <a:pt x="206" y="289"/>
                    <a:pt x="206" y="289"/>
                  </a:cubicBezTo>
                  <a:cubicBezTo>
                    <a:pt x="221" y="289"/>
                    <a:pt x="234" y="276"/>
                    <a:pt x="234" y="260"/>
                  </a:cubicBezTo>
                  <a:cubicBezTo>
                    <a:pt x="234" y="129"/>
                    <a:pt x="234" y="129"/>
                    <a:pt x="234" y="129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53" y="129"/>
                    <a:pt x="258" y="125"/>
                    <a:pt x="258" y="119"/>
                  </a:cubicBezTo>
                  <a:cubicBezTo>
                    <a:pt x="258" y="31"/>
                    <a:pt x="258" y="31"/>
                    <a:pt x="258" y="31"/>
                  </a:cubicBezTo>
                  <a:cubicBezTo>
                    <a:pt x="258" y="25"/>
                    <a:pt x="253" y="20"/>
                    <a:pt x="247" y="20"/>
                  </a:cubicBezTo>
                  <a:close/>
                </a:path>
              </a:pathLst>
            </a:custGeom>
            <a:solidFill>
              <a:srgbClr val="DB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BF30FEAA-36F6-4FC3-BB6D-E92DD4BD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53"/>
              <a:ext cx="477" cy="783"/>
            </a:xfrm>
            <a:custGeom>
              <a:avLst/>
              <a:gdLst>
                <a:gd name="T0" fmla="*/ 199 w 199"/>
                <a:gd name="T1" fmla="*/ 302 h 328"/>
                <a:gd name="T2" fmla="*/ 174 w 199"/>
                <a:gd name="T3" fmla="*/ 325 h 328"/>
                <a:gd name="T4" fmla="*/ 24 w 199"/>
                <a:gd name="T5" fmla="*/ 292 h 328"/>
                <a:gd name="T6" fmla="*/ 0 w 199"/>
                <a:gd name="T7" fmla="*/ 257 h 328"/>
                <a:gd name="T8" fmla="*/ 0 w 199"/>
                <a:gd name="T9" fmla="*/ 26 h 328"/>
                <a:gd name="T10" fmla="*/ 24 w 199"/>
                <a:gd name="T11" fmla="*/ 3 h 328"/>
                <a:gd name="T12" fmla="*/ 174 w 199"/>
                <a:gd name="T13" fmla="*/ 36 h 328"/>
                <a:gd name="T14" fmla="*/ 199 w 199"/>
                <a:gd name="T15" fmla="*/ 70 h 328"/>
                <a:gd name="T16" fmla="*/ 199 w 199"/>
                <a:gd name="T17" fmla="*/ 30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328">
                  <a:moveTo>
                    <a:pt x="199" y="302"/>
                  </a:moveTo>
                  <a:cubicBezTo>
                    <a:pt x="199" y="318"/>
                    <a:pt x="188" y="328"/>
                    <a:pt x="174" y="325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11" y="289"/>
                    <a:pt x="0" y="273"/>
                    <a:pt x="0" y="25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0"/>
                    <a:pt x="11" y="0"/>
                    <a:pt x="24" y="3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188" y="39"/>
                    <a:pt x="199" y="54"/>
                    <a:pt x="199" y="70"/>
                  </a:cubicBezTo>
                  <a:lnTo>
                    <a:pt x="199" y="302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C0D7BA4D-3D6F-4519-BF9B-3628D6512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0"/>
          <a:stretch/>
        </p:blipFill>
        <p:spPr>
          <a:xfrm>
            <a:off x="9263481" y="1253235"/>
            <a:ext cx="957280" cy="538766"/>
          </a:xfrm>
          <a:prstGeom prst="rect">
            <a:avLst/>
          </a:prstGeom>
        </p:spPr>
      </p:pic>
      <p:grpSp>
        <p:nvGrpSpPr>
          <p:cNvPr id="79" name="Group 20">
            <a:extLst>
              <a:ext uri="{FF2B5EF4-FFF2-40B4-BE49-F238E27FC236}">
                <a16:creationId xmlns:a16="http://schemas.microsoft.com/office/drawing/2014/main" id="{F2C85DAA-7CB7-4B09-A152-F22F9B5930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1583" y="2513547"/>
            <a:ext cx="1204130" cy="1592303"/>
            <a:chOff x="3915" y="2947"/>
            <a:chExt cx="456" cy="60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D87ED0C4-4114-4FA2-B7FB-29C2E2D35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3737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C2434950-C73E-45DF-9044-CC456A7C2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74CF950-49B2-46A3-B75E-14EE4DC0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6" y="3094340"/>
            <a:ext cx="1064564" cy="44743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FF87C66-7F6C-4330-9D3A-AC338ED57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93" y="864646"/>
            <a:ext cx="2403465" cy="140462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5AE967-1562-4D4A-8508-3D877DDE07FC}"/>
              </a:ext>
            </a:extLst>
          </p:cNvPr>
          <p:cNvGrpSpPr/>
          <p:nvPr/>
        </p:nvGrpSpPr>
        <p:grpSpPr>
          <a:xfrm>
            <a:off x="4849440" y="1386648"/>
            <a:ext cx="2721228" cy="1352443"/>
            <a:chOff x="1331936" y="4939356"/>
            <a:chExt cx="2721228" cy="1352443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C8BC84A-C3E9-41D6-8B5E-0A1C7382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1936" y="4939356"/>
              <a:ext cx="2721228" cy="995349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FFA0B92-008B-4D84-803C-0B9EC20FD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3455" y="5483481"/>
              <a:ext cx="855160" cy="808318"/>
              <a:chOff x="3989331" y="4906506"/>
              <a:chExt cx="1752600" cy="1656599"/>
            </a:xfrm>
          </p:grpSpPr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CF0BE07D-36D4-41AC-8022-2C126006B29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3989331" y="4906506"/>
                <a:ext cx="1752600" cy="1656599"/>
                <a:chOff x="645" y="1325"/>
                <a:chExt cx="1104" cy="1003"/>
              </a:xfrm>
            </p:grpSpPr>
            <p:sp>
              <p:nvSpPr>
                <p:cNvPr id="92" name="AutoShape 3">
                  <a:extLst>
                    <a:ext uri="{FF2B5EF4-FFF2-40B4-BE49-F238E27FC236}">
                      <a16:creationId xmlns:a16="http://schemas.microsoft.com/office/drawing/2014/main" id="{C32CC2B8-B9CA-4B1C-8E31-27B8C89CDD4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45" y="1328"/>
                  <a:ext cx="1104" cy="9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AFE93568-02F5-4962-8523-3EEC66752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1" y="1441"/>
                  <a:ext cx="680" cy="9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7C10B1DC-EC76-4884-8B60-4B4C4D456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" y="1325"/>
                  <a:ext cx="786" cy="900"/>
                </a:xfrm>
                <a:custGeom>
                  <a:avLst/>
                  <a:gdLst>
                    <a:gd name="T0" fmla="*/ 205 w 237"/>
                    <a:gd name="T1" fmla="*/ 0 h 271"/>
                    <a:gd name="T2" fmla="*/ 0 w 237"/>
                    <a:gd name="T3" fmla="*/ 0 h 271"/>
                    <a:gd name="T4" fmla="*/ 0 w 237"/>
                    <a:gd name="T5" fmla="*/ 63 h 271"/>
                    <a:gd name="T6" fmla="*/ 31 w 237"/>
                    <a:gd name="T7" fmla="*/ 63 h 271"/>
                    <a:gd name="T8" fmla="*/ 31 w 237"/>
                    <a:gd name="T9" fmla="*/ 271 h 271"/>
                    <a:gd name="T10" fmla="*/ 237 w 237"/>
                    <a:gd name="T11" fmla="*/ 271 h 271"/>
                    <a:gd name="T12" fmla="*/ 237 w 237"/>
                    <a:gd name="T13" fmla="*/ 31 h 271"/>
                    <a:gd name="T14" fmla="*/ 205 w 237"/>
                    <a:gd name="T15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7" h="271">
                      <a:moveTo>
                        <a:pt x="20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271"/>
                        <a:pt x="31" y="271"/>
                        <a:pt x="31" y="271"/>
                      </a:cubicBezTo>
                      <a:cubicBezTo>
                        <a:pt x="237" y="271"/>
                        <a:pt x="237" y="271"/>
                        <a:pt x="237" y="271"/>
                      </a:cubicBezTo>
                      <a:cubicBezTo>
                        <a:pt x="237" y="31"/>
                        <a:pt x="237" y="31"/>
                        <a:pt x="237" y="31"/>
                      </a:cubicBezTo>
                      <a:cubicBezTo>
                        <a:pt x="237" y="14"/>
                        <a:pt x="223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50505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7">
                  <a:extLst>
                    <a:ext uri="{FF2B5EF4-FFF2-40B4-BE49-F238E27FC236}">
                      <a16:creationId xmlns:a16="http://schemas.microsoft.com/office/drawing/2014/main" id="{7CD493A5-D435-4BFB-A63B-C3B618FDE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1325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8">
                  <a:extLst>
                    <a:ext uri="{FF2B5EF4-FFF2-40B4-BE49-F238E27FC236}">
                      <a16:creationId xmlns:a16="http://schemas.microsoft.com/office/drawing/2014/main" id="{32ADCEFF-70A0-4FB5-AD1C-38CFF8BDA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7" y="2119"/>
                  <a:ext cx="209" cy="209"/>
                </a:xfrm>
                <a:prstGeom prst="ellipse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">
                  <a:extLst>
                    <a:ext uri="{FF2B5EF4-FFF2-40B4-BE49-F238E27FC236}">
                      <a16:creationId xmlns:a16="http://schemas.microsoft.com/office/drawing/2014/main" id="{AC642F86-B03F-4134-9FBC-B14F6CA7D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2119"/>
                  <a:ext cx="680" cy="2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10">
                  <a:extLst>
                    <a:ext uri="{FF2B5EF4-FFF2-40B4-BE49-F238E27FC236}">
                      <a16:creationId xmlns:a16="http://schemas.microsoft.com/office/drawing/2014/main" id="{040C95F1-0E91-4CA3-9B11-CADE3FF2B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2119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1" name="Picture 4">
                <a:extLst>
                  <a:ext uri="{FF2B5EF4-FFF2-40B4-BE49-F238E27FC236}">
                    <a16:creationId xmlns:a16="http://schemas.microsoft.com/office/drawing/2014/main" id="{5D3AB9C8-17D7-49BC-BF4C-C36C795F4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604" y="5272198"/>
                <a:ext cx="580053" cy="67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B0A8054-612B-44AE-8B74-13F6A8D5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81" y="856459"/>
            <a:ext cx="2403465" cy="140462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FB0539E-9FA5-40D8-B0E6-BF535EBB4C5B}"/>
              </a:ext>
            </a:extLst>
          </p:cNvPr>
          <p:cNvGrpSpPr/>
          <p:nvPr/>
        </p:nvGrpSpPr>
        <p:grpSpPr>
          <a:xfrm>
            <a:off x="1797905" y="1747419"/>
            <a:ext cx="1731910" cy="863723"/>
            <a:chOff x="817510" y="5686236"/>
            <a:chExt cx="2349584" cy="1171764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CC60A1A-401B-45E1-B2D9-7C21B3246C5F}"/>
                </a:ext>
              </a:extLst>
            </p:cNvPr>
            <p:cNvSpPr/>
            <p:nvPr/>
          </p:nvSpPr>
          <p:spPr bwMode="auto">
            <a:xfrm>
              <a:off x="817510" y="5686236"/>
              <a:ext cx="2349584" cy="1171764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0815E6F-BAC7-4A00-B450-CE81B4993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6481" y="6135986"/>
              <a:ext cx="824545" cy="30745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AE2B2A6-AADC-4DB0-BD79-CF0B5BF4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3251" y="5927427"/>
              <a:ext cx="590392" cy="72457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1C01317-F6FD-4DA3-87BD-215A0B556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2157" y="6289714"/>
              <a:ext cx="824545" cy="307457"/>
            </a:xfrm>
            <a:prstGeom prst="rect">
              <a:avLst/>
            </a:prstGeom>
          </p:spPr>
        </p:pic>
      </p:grpSp>
      <p:grpSp>
        <p:nvGrpSpPr>
          <p:cNvPr id="117" name="Group 13">
            <a:extLst>
              <a:ext uri="{FF2B5EF4-FFF2-40B4-BE49-F238E27FC236}">
                <a16:creationId xmlns:a16="http://schemas.microsoft.com/office/drawing/2014/main" id="{8DBB8191-CB5B-4106-B60F-A95DCEE5D87A}"/>
              </a:ext>
            </a:extLst>
          </p:cNvPr>
          <p:cNvGrpSpPr>
            <a:grpSpLocks noChangeAspect="1"/>
          </p:cNvGrpSpPr>
          <p:nvPr/>
        </p:nvGrpSpPr>
        <p:grpSpPr bwMode="auto">
          <a:xfrm rot="269798">
            <a:off x="5484749" y="4053965"/>
            <a:ext cx="1017752" cy="1842480"/>
            <a:chOff x="2093" y="1089"/>
            <a:chExt cx="522" cy="945"/>
          </a:xfrm>
        </p:grpSpPr>
        <p:sp>
          <p:nvSpPr>
            <p:cNvPr id="118" name="AutoShape 12">
              <a:extLst>
                <a:ext uri="{FF2B5EF4-FFF2-40B4-BE49-F238E27FC236}">
                  <a16:creationId xmlns:a16="http://schemas.microsoft.com/office/drawing/2014/main" id="{000147DE-7DD9-47BC-9732-1E7156E204D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3" y="1089"/>
              <a:ext cx="522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68D20106-B767-4677-8723-05522FBC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1094"/>
              <a:ext cx="522" cy="935"/>
            </a:xfrm>
            <a:custGeom>
              <a:avLst/>
              <a:gdLst>
                <a:gd name="T0" fmla="*/ 108 w 108"/>
                <a:gd name="T1" fmla="*/ 188 h 196"/>
                <a:gd name="T2" fmla="*/ 99 w 108"/>
                <a:gd name="T3" fmla="*/ 196 h 196"/>
                <a:gd name="T4" fmla="*/ 8 w 108"/>
                <a:gd name="T5" fmla="*/ 196 h 196"/>
                <a:gd name="T6" fmla="*/ 0 w 108"/>
                <a:gd name="T7" fmla="*/ 188 h 196"/>
                <a:gd name="T8" fmla="*/ 0 w 108"/>
                <a:gd name="T9" fmla="*/ 8 h 196"/>
                <a:gd name="T10" fmla="*/ 8 w 108"/>
                <a:gd name="T11" fmla="*/ 0 h 196"/>
                <a:gd name="T12" fmla="*/ 99 w 108"/>
                <a:gd name="T13" fmla="*/ 0 h 196"/>
                <a:gd name="T14" fmla="*/ 108 w 108"/>
                <a:gd name="T15" fmla="*/ 8 h 196"/>
                <a:gd name="T16" fmla="*/ 108 w 108"/>
                <a:gd name="T17" fmla="*/ 1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96">
                  <a:moveTo>
                    <a:pt x="108" y="188"/>
                  </a:moveTo>
                  <a:cubicBezTo>
                    <a:pt x="108" y="192"/>
                    <a:pt x="104" y="196"/>
                    <a:pt x="99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4" y="196"/>
                    <a:pt x="0" y="192"/>
                    <a:pt x="0" y="1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4" y="0"/>
                    <a:pt x="108" y="4"/>
                    <a:pt x="108" y="8"/>
                  </a:cubicBezTo>
                  <a:lnTo>
                    <a:pt x="108" y="18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Rectangle 15">
              <a:extLst>
                <a:ext uri="{FF2B5EF4-FFF2-40B4-BE49-F238E27FC236}">
                  <a16:creationId xmlns:a16="http://schemas.microsoft.com/office/drawing/2014/main" id="{34BFD9CA-0C6E-4348-8024-05F2050E1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227"/>
              <a:ext cx="469" cy="6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7B80F25D-07A1-4A3D-A875-4F0E546D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146"/>
              <a:ext cx="285" cy="15"/>
            </a:xfrm>
            <a:custGeom>
              <a:avLst/>
              <a:gdLst>
                <a:gd name="T0" fmla="*/ 59 w 59"/>
                <a:gd name="T1" fmla="*/ 2 h 3"/>
                <a:gd name="T2" fmla="*/ 58 w 59"/>
                <a:gd name="T3" fmla="*/ 3 h 3"/>
                <a:gd name="T4" fmla="*/ 1 w 59"/>
                <a:gd name="T5" fmla="*/ 3 h 3"/>
                <a:gd name="T6" fmla="*/ 0 w 59"/>
                <a:gd name="T7" fmla="*/ 2 h 3"/>
                <a:gd name="T8" fmla="*/ 0 w 59"/>
                <a:gd name="T9" fmla="*/ 2 h 3"/>
                <a:gd name="T10" fmla="*/ 1 w 59"/>
                <a:gd name="T11" fmla="*/ 0 h 3"/>
                <a:gd name="T12" fmla="*/ 58 w 59"/>
                <a:gd name="T13" fmla="*/ 0 h 3"/>
                <a:gd name="T14" fmla="*/ 59 w 59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3">
                  <a:moveTo>
                    <a:pt x="59" y="2"/>
                  </a:moveTo>
                  <a:cubicBezTo>
                    <a:pt x="59" y="2"/>
                    <a:pt x="59" y="3"/>
                    <a:pt x="5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59" y="1"/>
                    <a:pt x="59" y="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19423912-42A1-403C-95C5-2A2208AD0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10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657661C4-623C-43CA-8580-4B3F43DAC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9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B9644BCF-E33D-4118-AA38-4CA8C90C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934"/>
              <a:ext cx="111" cy="57"/>
            </a:xfrm>
            <a:custGeom>
              <a:avLst/>
              <a:gdLst>
                <a:gd name="T0" fmla="*/ 23 w 23"/>
                <a:gd name="T1" fmla="*/ 6 h 12"/>
                <a:gd name="T2" fmla="*/ 17 w 23"/>
                <a:gd name="T3" fmla="*/ 12 h 12"/>
                <a:gd name="T4" fmla="*/ 6 w 23"/>
                <a:gd name="T5" fmla="*/ 12 h 12"/>
                <a:gd name="T6" fmla="*/ 0 w 23"/>
                <a:gd name="T7" fmla="*/ 6 h 12"/>
                <a:gd name="T8" fmla="*/ 0 w 23"/>
                <a:gd name="T9" fmla="*/ 6 h 12"/>
                <a:gd name="T10" fmla="*/ 6 w 23"/>
                <a:gd name="T11" fmla="*/ 0 h 12"/>
                <a:gd name="T12" fmla="*/ 17 w 23"/>
                <a:gd name="T13" fmla="*/ 0 h 12"/>
                <a:gd name="T14" fmla="*/ 23 w 2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3" y="10"/>
                    <a:pt x="21" y="12"/>
                    <a:pt x="1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3" y="3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0BB50CD-1816-4B61-BF5B-DDBA6F19AC79}"/>
              </a:ext>
            </a:extLst>
          </p:cNvPr>
          <p:cNvGrpSpPr/>
          <p:nvPr/>
        </p:nvGrpSpPr>
        <p:grpSpPr>
          <a:xfrm>
            <a:off x="5536114" y="4406946"/>
            <a:ext cx="850024" cy="1170871"/>
            <a:chOff x="5438681" y="4953047"/>
            <a:chExt cx="850024" cy="1170871"/>
          </a:xfrm>
        </p:grpSpPr>
        <p:pic>
          <p:nvPicPr>
            <p:cNvPr id="125" name="Picture 124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CF6D5611-ADA0-45DE-A7E1-7B394242F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250668">
              <a:off x="5536853" y="4953047"/>
              <a:ext cx="751852" cy="7518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3708331-08E1-4B22-9233-7E3D50C67F91}"/>
                </a:ext>
              </a:extLst>
            </p:cNvPr>
            <p:cNvSpPr/>
            <p:nvPr/>
          </p:nvSpPr>
          <p:spPr bwMode="auto">
            <a:xfrm rot="318001">
              <a:off x="5438681" y="5775026"/>
              <a:ext cx="844784" cy="34889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828C95-2E37-436E-A228-7378D1384A4D}"/>
              </a:ext>
            </a:extLst>
          </p:cNvPr>
          <p:cNvCxnSpPr/>
          <p:nvPr/>
        </p:nvCxnSpPr>
        <p:spPr>
          <a:xfrm>
            <a:off x="3675767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42C64AF-4FBB-4A2D-ADC3-4DE87B01A6C4}"/>
              </a:ext>
            </a:extLst>
          </p:cNvPr>
          <p:cNvCxnSpPr>
            <a:cxnSpLocks/>
          </p:cNvCxnSpPr>
          <p:nvPr/>
        </p:nvCxnSpPr>
        <p:spPr>
          <a:xfrm flipH="1">
            <a:off x="7381258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009E0D-C4D3-4B19-A6F1-41D4EC76CEE9}"/>
              </a:ext>
            </a:extLst>
          </p:cNvPr>
          <p:cNvCxnSpPr>
            <a:cxnSpLocks/>
          </p:cNvCxnSpPr>
          <p:nvPr/>
        </p:nvCxnSpPr>
        <p:spPr>
          <a:xfrm flipV="1">
            <a:off x="6050635" y="2736675"/>
            <a:ext cx="58958" cy="1280229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E452698-6040-4A3E-A2E4-807A276E5A92}"/>
              </a:ext>
            </a:extLst>
          </p:cNvPr>
          <p:cNvCxnSpPr>
            <a:cxnSpLocks/>
          </p:cNvCxnSpPr>
          <p:nvPr/>
        </p:nvCxnSpPr>
        <p:spPr>
          <a:xfrm flipH="1">
            <a:off x="6050635" y="2783644"/>
            <a:ext cx="25488" cy="123326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245D310-12C3-4A19-A2D4-E82776C8772A}"/>
              </a:ext>
            </a:extLst>
          </p:cNvPr>
          <p:cNvSpPr/>
          <p:nvPr/>
        </p:nvSpPr>
        <p:spPr bwMode="auto">
          <a:xfrm rot="318001">
            <a:off x="5544774" y="5233940"/>
            <a:ext cx="844784" cy="3488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Setosa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42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0.31042 -0.221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-1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30794 -0.2199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09BB19-3A9B-41CD-97D8-7B60813D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825" cy="27348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538F1D-4CD7-4A99-9141-242854CD70B7}"/>
              </a:ext>
            </a:extLst>
          </p:cNvPr>
          <p:cNvSpPr/>
          <p:nvPr/>
        </p:nvSpPr>
        <p:spPr>
          <a:xfrm rot="10800000" flipV="1">
            <a:off x="1588" y="1"/>
            <a:ext cx="12192000" cy="2730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rgbClr val="000000">
                  <a:alpha val="30000"/>
                </a:srgbClr>
              </a:gs>
              <a:gs pos="100000">
                <a:srgbClr val="000000"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1088105">
              <a:defRPr/>
            </a:pPr>
            <a:endParaRPr lang="en-US" dirty="0" err="1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D5947A-81A1-4963-ABF3-1AFA04540BFA}"/>
              </a:ext>
            </a:extLst>
          </p:cNvPr>
          <p:cNvSpPr/>
          <p:nvPr/>
        </p:nvSpPr>
        <p:spPr>
          <a:xfrm>
            <a:off x="355157" y="3970116"/>
            <a:ext cx="11486006" cy="239596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88105">
              <a:defRPr/>
            </a:pPr>
            <a:endParaRPr lang="en-US" sz="2400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2889090" y="3244297"/>
            <a:ext cx="548640" cy="0"/>
          </a:xfrm>
          <a:prstGeom prst="straightConnector1">
            <a:avLst/>
          </a:prstGeom>
          <a:ln w="9525" cap="rnd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65568" y="2874966"/>
            <a:ext cx="237744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Envision what’s possible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583812" y="2874966"/>
            <a:ext cx="237744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Immersive engagements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020301" y="2874966"/>
            <a:ext cx="18288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Business outcomes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0310" y="4227141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Ideation Session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  <a:cs typeface="Segoe UI"/>
              </a:rPr>
              <a:t>Explores the impact of digital transformation and innovation to help customers with vision-setting, strategy, roadmaps and organizational alignment.</a:t>
            </a:r>
            <a:endParaRPr lang="en-US" sz="12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40310" y="5299589"/>
            <a:ext cx="3723051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Hackathon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hands-on, intensely collaborative and inclusive  sprint to determine the applicability of specific technologies against a set of business use cases. 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238794" y="4227141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Strategy Briefing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strategic business and technical discussion to gain understanding of customer goals and challenges. Align Microsoft capabilities and solutions.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238794" y="5299585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Workshop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</a:t>
            </a:r>
            <a:r>
              <a:rPr lang="en-US" sz="1200">
                <a:solidFill>
                  <a:srgbClr val="505050"/>
                </a:solidFill>
                <a:latin typeface="Segoe UI"/>
              </a:rPr>
              <a:t>hands-on</a:t>
            </a:r>
            <a:r>
              <a:rPr lang="en-US" sz="1200" dirty="0">
                <a:solidFill>
                  <a:srgbClr val="505050"/>
                </a:solidFill>
                <a:latin typeface="Segoe UI"/>
              </a:rPr>
              <a:t>, immersive education experience to provide the skills and familiarity of a technology to enable solution development and adoption.</a:t>
            </a:r>
            <a:r>
              <a:rPr lang="en-US" sz="1200">
                <a:solidFill>
                  <a:srgbClr val="505050"/>
                </a:solidFill>
                <a:latin typeface="Segoe UI"/>
              </a:rPr>
              <a:t> 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037278" y="4227141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Architecture Design Session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Synthesizes the business and technical requirements for a solution including an initial scope and a high-level architecture to drive next steps.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037278" y="5299588"/>
            <a:ext cx="3718732" cy="985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798" tIns="60798" rIns="60798" bIns="60798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600" dirty="0">
                <a:solidFill>
                  <a:srgbClr val="505050"/>
                </a:solidFill>
                <a:latin typeface="Segoe UI"/>
              </a:rPr>
              <a:t>Rapid Prototype</a:t>
            </a:r>
          </a:p>
          <a:p>
            <a:pPr defTabSz="533400">
              <a:spcBef>
                <a:spcPct val="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505050"/>
                </a:solidFill>
                <a:latin typeface="Segoe UI"/>
              </a:rPr>
              <a:t>A tailored hands-on experience to demonstrate the key technical capabilities of a solution and address any challenges to accelerate decision making. </a:t>
            </a:r>
            <a:endParaRPr lang="en-US" sz="1200" dirty="0">
              <a:solidFill>
                <a:srgbClr val="505050"/>
              </a:solidFill>
              <a:latin typeface="Segoe UI"/>
              <a:cs typeface="Segoe U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63360" y="3733093"/>
            <a:ext cx="3869600" cy="369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36000" tIns="0" rIns="36000" bIns="0" numCol="1" rtlCol="0" anchor="ctr">
            <a:spAutoFit/>
          </a:bodyPr>
          <a:lstStyle/>
          <a:p>
            <a:pPr algn="ctr" defTabSz="1088105" fontAlgn="t">
              <a:spcAft>
                <a:spcPts val="200"/>
              </a:spcAft>
              <a:defRPr/>
            </a:pPr>
            <a:r>
              <a:rPr lang="en-US" sz="2400" dirty="0">
                <a:solidFill>
                  <a:srgbClr val="0078D7"/>
                </a:solidFill>
                <a:latin typeface="Segoe UI Light"/>
                <a:cs typeface="Segoe UI Semibold" panose="020B0702040204020203" pitchFamily="34" charset="0"/>
              </a:rPr>
              <a:t>Engagements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6107334" y="3244297"/>
            <a:ext cx="548640" cy="0"/>
          </a:xfrm>
          <a:prstGeom prst="straightConnector1">
            <a:avLst/>
          </a:prstGeom>
          <a:ln w="9525" cap="rnd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325578" y="3244297"/>
            <a:ext cx="548640" cy="0"/>
          </a:xfrm>
          <a:prstGeom prst="straightConnector1">
            <a:avLst/>
          </a:prstGeom>
          <a:ln w="9525" cap="rnd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4318BD0-096D-42F5-A4C3-8CA54856C293}"/>
              </a:ext>
            </a:extLst>
          </p:cNvPr>
          <p:cNvSpPr/>
          <p:nvPr/>
        </p:nvSpPr>
        <p:spPr>
          <a:xfrm>
            <a:off x="342901" y="1930284"/>
            <a:ext cx="11487150" cy="80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1088105">
              <a:defRPr/>
            </a:pPr>
            <a:r>
              <a:rPr lang="en-US" sz="4000" dirty="0">
                <a:solidFill>
                  <a:srgbClr val="FFFFFF"/>
                </a:solidFill>
                <a:latin typeface="Segoe UI Light"/>
              </a:rPr>
              <a:t>Our Process: Delivering the Right Experiences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12B11-24AF-44BF-A940-119C820351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105">
              <a:defRPr/>
            </a:pPr>
            <a:fld id="{FAADACFB-7C71-4E89-89D2-7BBA40B7BFA9}" type="slidenum">
              <a:rPr lang="en-US">
                <a:solidFill>
                  <a:srgbClr val="FFFFFF">
                    <a:lumMod val="50000"/>
                  </a:srgbClr>
                </a:solidFill>
              </a:rPr>
              <a:pPr defTabSz="1088105">
                <a:defRPr/>
              </a:pPr>
              <a:t>2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AEC90-2AA6-4FEE-B7BA-8CCFCC1E7512}"/>
              </a:ext>
            </a:extLst>
          </p:cNvPr>
          <p:cNvSpPr/>
          <p:nvPr/>
        </p:nvSpPr>
        <p:spPr>
          <a:xfrm>
            <a:off x="7097720" y="2874965"/>
            <a:ext cx="1828800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088105" fontAlgn="t">
              <a:defRPr/>
            </a:pPr>
            <a:r>
              <a:rPr lang="en-US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Aligned</a:t>
            </a:r>
            <a:br>
              <a:rPr lang="en-US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</a:br>
            <a:r>
              <a:rPr lang="en-US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solutions </a:t>
            </a:r>
            <a:endParaRPr lang="en-US" dirty="0">
              <a:solidFill>
                <a:srgbClr val="505050"/>
              </a:solidFill>
              <a:latin typeface="Segoe UI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7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9BCAC-FBFE-46F1-851E-9174CB5A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8" y="1048033"/>
            <a:ext cx="10097682" cy="5248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40C23-28F0-4A01-A368-AE1BD7FCD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105" y="3164874"/>
            <a:ext cx="1231066" cy="245123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98EEEE-089F-40A4-8516-6F7E645BD617}"/>
              </a:ext>
            </a:extLst>
          </p:cNvPr>
          <p:cNvCxnSpPr/>
          <p:nvPr/>
        </p:nvCxnSpPr>
        <p:spPr>
          <a:xfrm>
            <a:off x="11439085" y="2760298"/>
            <a:ext cx="0" cy="357282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FE8A13-4524-49CE-9397-679BDE5A7A4B}"/>
              </a:ext>
            </a:extLst>
          </p:cNvPr>
          <p:cNvCxnSpPr>
            <a:cxnSpLocks/>
          </p:cNvCxnSpPr>
          <p:nvPr/>
        </p:nvCxnSpPr>
        <p:spPr>
          <a:xfrm flipH="1">
            <a:off x="10155290" y="2760298"/>
            <a:ext cx="1283796" cy="0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B142A4-CCEA-4230-A280-D5D274460755}"/>
              </a:ext>
            </a:extLst>
          </p:cNvPr>
          <p:cNvCxnSpPr>
            <a:cxnSpLocks/>
          </p:cNvCxnSpPr>
          <p:nvPr/>
        </p:nvCxnSpPr>
        <p:spPr>
          <a:xfrm flipH="1">
            <a:off x="8612235" y="3465777"/>
            <a:ext cx="1552581" cy="0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416FF8-A3E1-4B59-88DC-5E75567AB0E2}"/>
              </a:ext>
            </a:extLst>
          </p:cNvPr>
          <p:cNvCxnSpPr>
            <a:cxnSpLocks/>
          </p:cNvCxnSpPr>
          <p:nvPr/>
        </p:nvCxnSpPr>
        <p:spPr>
          <a:xfrm>
            <a:off x="10157874" y="2757488"/>
            <a:ext cx="0" cy="703747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82DF83-9450-4BE3-A301-57E8A2351B89}"/>
              </a:ext>
            </a:extLst>
          </p:cNvPr>
          <p:cNvCxnSpPr>
            <a:cxnSpLocks/>
          </p:cNvCxnSpPr>
          <p:nvPr/>
        </p:nvCxnSpPr>
        <p:spPr>
          <a:xfrm flipH="1">
            <a:off x="7605713" y="3464894"/>
            <a:ext cx="1006522" cy="1005991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9D3449-64CC-42F6-959C-A96F7C3062B8}"/>
              </a:ext>
            </a:extLst>
          </p:cNvPr>
          <p:cNvCxnSpPr>
            <a:cxnSpLocks/>
          </p:cNvCxnSpPr>
          <p:nvPr/>
        </p:nvCxnSpPr>
        <p:spPr>
          <a:xfrm flipH="1">
            <a:off x="5666333" y="4470885"/>
            <a:ext cx="1944143" cy="0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86940-FC36-4BD6-A74E-356197F9A2EF}"/>
              </a:ext>
            </a:extLst>
          </p:cNvPr>
          <p:cNvSpPr/>
          <p:nvPr/>
        </p:nvSpPr>
        <p:spPr>
          <a:xfrm>
            <a:off x="5289233" y="4968118"/>
            <a:ext cx="8643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MALVERN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0716D9-96D2-40CE-B324-2F094607BA31}"/>
              </a:ext>
            </a:extLst>
          </p:cNvPr>
          <p:cNvSpPr/>
          <p:nvPr/>
        </p:nvSpPr>
        <p:spPr>
          <a:xfrm>
            <a:off x="2299876" y="474293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BERWYN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8D37C1-1934-445C-AAFA-B64412E15BC7}"/>
              </a:ext>
            </a:extLst>
          </p:cNvPr>
          <p:cNvSpPr/>
          <p:nvPr/>
        </p:nvSpPr>
        <p:spPr>
          <a:xfrm>
            <a:off x="5623683" y="4428235"/>
            <a:ext cx="85299" cy="852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79B0E9-F713-494E-A0B9-167688D5E3C0}"/>
              </a:ext>
            </a:extLst>
          </p:cNvPr>
          <p:cNvSpPr/>
          <p:nvPr/>
        </p:nvSpPr>
        <p:spPr>
          <a:xfrm>
            <a:off x="3482681" y="4915801"/>
            <a:ext cx="5950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PAOLI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72D74D-5548-4AE4-9D61-FBD242CC0AA9}"/>
              </a:ext>
            </a:extLst>
          </p:cNvPr>
          <p:cNvSpPr/>
          <p:nvPr/>
        </p:nvSpPr>
        <p:spPr>
          <a:xfrm>
            <a:off x="5164999" y="3379290"/>
            <a:ext cx="11128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ENVISIONING</a:t>
            </a:r>
          </a:p>
          <a:p>
            <a:pPr algn="ctr"/>
            <a:r>
              <a:rPr lang="en-US" sz="1100" b="1" dirty="0">
                <a:solidFill>
                  <a:srgbClr val="0000CC"/>
                </a:solidFill>
              </a:rPr>
              <a:t>CENTER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0FF518-9449-4247-A6AF-848AA45C09DF}"/>
              </a:ext>
            </a:extLst>
          </p:cNvPr>
          <p:cNvSpPr/>
          <p:nvPr/>
        </p:nvSpPr>
        <p:spPr>
          <a:xfrm>
            <a:off x="2433906" y="3467104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KITCHEN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81D07E-1F3E-4881-9EE9-462EF504B369}"/>
              </a:ext>
            </a:extLst>
          </p:cNvPr>
          <p:cNvSpPr/>
          <p:nvPr/>
        </p:nvSpPr>
        <p:spPr>
          <a:xfrm>
            <a:off x="10987310" y="3522155"/>
            <a:ext cx="10326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RESTROOMS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16815D3-CE0C-4BDA-A432-FC2C5220AAFA}"/>
              </a:ext>
            </a:extLst>
          </p:cNvPr>
          <p:cNvSpPr/>
          <p:nvPr/>
        </p:nvSpPr>
        <p:spPr>
          <a:xfrm>
            <a:off x="10987093" y="3223838"/>
            <a:ext cx="976312" cy="836496"/>
          </a:xfrm>
          <a:prstGeom prst="ellipse">
            <a:avLst/>
          </a:prstGeom>
          <a:noFill/>
          <a:ln w="12700"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E5BDE9-47B7-4DA0-B223-BCCCC0AE7EEE}"/>
              </a:ext>
            </a:extLst>
          </p:cNvPr>
          <p:cNvSpPr/>
          <p:nvPr/>
        </p:nvSpPr>
        <p:spPr>
          <a:xfrm>
            <a:off x="7704614" y="4823315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KITCHEN 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9A97AF-7669-41B8-AAE0-39577DA1AE66}"/>
              </a:ext>
            </a:extLst>
          </p:cNvPr>
          <p:cNvSpPr/>
          <p:nvPr/>
        </p:nvSpPr>
        <p:spPr>
          <a:xfrm>
            <a:off x="8998506" y="3224670"/>
            <a:ext cx="9220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CC"/>
                </a:solidFill>
              </a:rPr>
              <a:t>ENTRANCE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F01C9B-B92B-4394-929B-B174278D1358}"/>
              </a:ext>
            </a:extLst>
          </p:cNvPr>
          <p:cNvSpPr/>
          <p:nvPr/>
        </p:nvSpPr>
        <p:spPr>
          <a:xfrm>
            <a:off x="2198295" y="4563844"/>
            <a:ext cx="982541" cy="51894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glow rad="1270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2C36B1-733D-42EA-A915-6D10F56CAD5A}"/>
              </a:ext>
            </a:extLst>
          </p:cNvPr>
          <p:cNvSpPr/>
          <p:nvPr/>
        </p:nvSpPr>
        <p:spPr>
          <a:xfrm>
            <a:off x="7667153" y="4694649"/>
            <a:ext cx="982541" cy="51894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glow rad="1270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AB03C9A-A54A-4B27-91AA-BE406A1D264B}"/>
              </a:ext>
            </a:extLst>
          </p:cNvPr>
          <p:cNvSpPr/>
          <p:nvPr/>
        </p:nvSpPr>
        <p:spPr>
          <a:xfrm>
            <a:off x="3229537" y="1316596"/>
            <a:ext cx="534865" cy="314937"/>
          </a:xfrm>
          <a:prstGeom prst="ellipse">
            <a:avLst/>
          </a:prstGeom>
          <a:noFill/>
          <a:ln w="12700"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7B1805-9D68-4C92-B8A2-9A153A101223}"/>
              </a:ext>
            </a:extLst>
          </p:cNvPr>
          <p:cNvSpPr/>
          <p:nvPr/>
        </p:nvSpPr>
        <p:spPr>
          <a:xfrm>
            <a:off x="3268891" y="1048033"/>
            <a:ext cx="4812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EXIT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4602DD7-378E-47FB-BA93-5B90CBA279D9}"/>
              </a:ext>
            </a:extLst>
          </p:cNvPr>
          <p:cNvSpPr/>
          <p:nvPr/>
        </p:nvSpPr>
        <p:spPr>
          <a:xfrm rot="5400000">
            <a:off x="10291423" y="4349058"/>
            <a:ext cx="9647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0000CC"/>
                </a:solidFill>
              </a:rPr>
              <a:t>ELEVATORS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FA844E-226D-4C4A-9204-0342D4ECFAA6}"/>
              </a:ext>
            </a:extLst>
          </p:cNvPr>
          <p:cNvSpPr/>
          <p:nvPr/>
        </p:nvSpPr>
        <p:spPr>
          <a:xfrm>
            <a:off x="9688504" y="1320855"/>
            <a:ext cx="660430" cy="388872"/>
          </a:xfrm>
          <a:prstGeom prst="ellipse">
            <a:avLst/>
          </a:prstGeom>
          <a:noFill/>
          <a:ln w="12700"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FEF503-3599-4E42-8DD0-D51CB76696EF}"/>
              </a:ext>
            </a:extLst>
          </p:cNvPr>
          <p:cNvSpPr/>
          <p:nvPr/>
        </p:nvSpPr>
        <p:spPr>
          <a:xfrm>
            <a:off x="9765962" y="1061818"/>
            <a:ext cx="594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EXIT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F50F13-AFC6-4833-8885-BB61C053A0BC}"/>
              </a:ext>
            </a:extLst>
          </p:cNvPr>
          <p:cNvSpPr/>
          <p:nvPr/>
        </p:nvSpPr>
        <p:spPr>
          <a:xfrm>
            <a:off x="11649198" y="2440934"/>
            <a:ext cx="542925" cy="319683"/>
          </a:xfrm>
          <a:prstGeom prst="ellipse">
            <a:avLst/>
          </a:prstGeom>
          <a:noFill/>
          <a:ln w="12700">
            <a:solidFill>
              <a:srgbClr val="C0000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717423C-FEB7-450A-89DA-C1C20DFF7B7C}"/>
              </a:ext>
            </a:extLst>
          </p:cNvPr>
          <p:cNvSpPr/>
          <p:nvPr/>
        </p:nvSpPr>
        <p:spPr>
          <a:xfrm>
            <a:off x="11690123" y="2473491"/>
            <a:ext cx="5941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CC"/>
                </a:solidFill>
              </a:rPr>
              <a:t>EXIT</a:t>
            </a:r>
          </a:p>
        </p:txBody>
      </p:sp>
      <p:sp>
        <p:nvSpPr>
          <p:cNvPr id="52" name="Title 125">
            <a:extLst>
              <a:ext uri="{FF2B5EF4-FFF2-40B4-BE49-F238E27FC236}">
                <a16:creationId xmlns:a16="http://schemas.microsoft.com/office/drawing/2014/main" id="{9F3E26F6-8F16-4FED-9E4E-224064B12B8C}"/>
              </a:ext>
            </a:extLst>
          </p:cNvPr>
          <p:cNvSpPr txBox="1">
            <a:spLocks/>
          </p:cNvSpPr>
          <p:nvPr/>
        </p:nvSpPr>
        <p:spPr>
          <a:xfrm>
            <a:off x="371276" y="200212"/>
            <a:ext cx="11813056" cy="60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27432" rIns="0" bIns="27432">
            <a:noAutofit/>
          </a:bodyPr>
          <a:lstStyle>
            <a:lvl1pPr marL="0" algn="l" defTabSz="1088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58" baseline="0" dirty="0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IN" dirty="0">
                <a:solidFill>
                  <a:srgbClr val="0078D7"/>
                </a:solidFill>
              </a:rPr>
              <a:t>Philadelphia Microsoft Technology </a:t>
            </a:r>
            <a:r>
              <a:rPr lang="en-IN" dirty="0" err="1">
                <a:solidFill>
                  <a:srgbClr val="0078D7"/>
                </a:solidFill>
              </a:rPr>
              <a:t>Center</a:t>
            </a:r>
            <a:endParaRPr lang="en-US" dirty="0">
              <a:solidFill>
                <a:srgbClr val="0078D7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283596-54C6-4DE1-B1BE-F9D0E7E3C5EF}"/>
              </a:ext>
            </a:extLst>
          </p:cNvPr>
          <p:cNvSpPr/>
          <p:nvPr/>
        </p:nvSpPr>
        <p:spPr>
          <a:xfrm>
            <a:off x="2470498" y="3343465"/>
            <a:ext cx="982541" cy="51894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glow rad="1270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40" grpId="0" animBg="1"/>
      <p:bldP spid="41" grpId="0" animBg="1"/>
      <p:bldP spid="43" grpId="0" animBg="1"/>
      <p:bldP spid="47" grpId="0" animBg="1"/>
      <p:bldP spid="49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An intuition into how DL really works</a:t>
            </a:r>
          </a:p>
          <a:p>
            <a:r>
              <a:rPr lang="en-US" dirty="0"/>
              <a:t>Train a deep learning model for image classification</a:t>
            </a:r>
          </a:p>
          <a:p>
            <a:r>
              <a:rPr lang="en-US" dirty="0"/>
              <a:t>Use Azure ML to deploy a machine learning model as a web service</a:t>
            </a:r>
          </a:p>
          <a:p>
            <a:r>
              <a:rPr lang="en-US" dirty="0"/>
              <a:t>Understand neural networks (CNN)</a:t>
            </a:r>
          </a:p>
          <a:p>
            <a:r>
              <a:rPr lang="en-US" dirty="0"/>
              <a:t>3ish hours of hands-on</a:t>
            </a:r>
          </a:p>
          <a:p>
            <a:pPr lvl="1"/>
            <a:r>
              <a:rPr lang="en-US" dirty="0"/>
              <a:t>but not a lab, it is a CHALLENGE</a:t>
            </a:r>
          </a:p>
          <a:p>
            <a:pPr lvl="1"/>
            <a:r>
              <a:rPr lang="en-US" dirty="0"/>
              <a:t>you won’t finish</a:t>
            </a:r>
          </a:p>
        </p:txBody>
      </p:sp>
    </p:spTree>
    <p:extLst>
      <p:ext uri="{BB962C8B-B14F-4D97-AF65-F5344CB8AC3E}">
        <p14:creationId xmlns:p14="http://schemas.microsoft.com/office/powerpoint/2010/main" val="309720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54222DC-5863-4EE4-939D-963308E2C45F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Label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F9D783A-AEBF-4F70-972C-8312F49953BD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770437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B618B4-EE5C-4939-9D6F-A5A66ED70EC0}"/>
              </a:ext>
            </a:extLst>
          </p:cNvPr>
          <p:cNvCxnSpPr/>
          <p:nvPr/>
        </p:nvCxnSpPr>
        <p:spPr>
          <a:xfrm>
            <a:off x="7005145" y="3184634"/>
            <a:ext cx="5570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06554B-D753-417B-ABEA-C7B3C93A9713}"/>
              </a:ext>
            </a:extLst>
          </p:cNvPr>
          <p:cNvGrpSpPr/>
          <p:nvPr/>
        </p:nvGrpSpPr>
        <p:grpSpPr>
          <a:xfrm>
            <a:off x="2377068" y="4546262"/>
            <a:ext cx="7591111" cy="2190759"/>
            <a:chOff x="1674000" y="3413616"/>
            <a:chExt cx="9144001" cy="2638916"/>
          </a:xfrm>
        </p:grpSpPr>
        <p:pic>
          <p:nvPicPr>
            <p:cNvPr id="11" name="Picture 10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049361FF-04D8-4DB0-A48C-51780C9B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188413" y="3422944"/>
              <a:ext cx="2629588" cy="2629588"/>
            </a:xfrm>
            <a:prstGeom prst="rect">
              <a:avLst/>
            </a:prstGeom>
          </p:spPr>
        </p:pic>
        <p:pic>
          <p:nvPicPr>
            <p:cNvPr id="14" name="Picture 13" descr="A purple flower on a plant&#10;&#10;Description automatically generated">
              <a:extLst>
                <a:ext uri="{FF2B5EF4-FFF2-40B4-BE49-F238E27FC236}">
                  <a16:creationId xmlns:a16="http://schemas.microsoft.com/office/drawing/2014/main" id="{68C890AA-C18D-41C4-8BF4-FAD92B408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r="5849"/>
            <a:stretch/>
          </p:blipFill>
          <p:spPr>
            <a:xfrm>
              <a:off x="4920240" y="3413616"/>
              <a:ext cx="3301019" cy="2629587"/>
            </a:xfrm>
            <a:prstGeom prst="rect">
              <a:avLst/>
            </a:prstGeom>
          </p:spPr>
        </p:pic>
        <p:pic>
          <p:nvPicPr>
            <p:cNvPr id="17" name="Picture 16" descr="A close up of a purple flower&#10;&#10;Description automatically generated">
              <a:extLst>
                <a:ext uri="{FF2B5EF4-FFF2-40B4-BE49-F238E27FC236}">
                  <a16:creationId xmlns:a16="http://schemas.microsoft.com/office/drawing/2014/main" id="{B7A2B1DD-3EB5-4F59-84E5-F10DCA064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674000" y="3413616"/>
              <a:ext cx="3301065" cy="2619893"/>
            </a:xfrm>
            <a:prstGeom prst="rect">
              <a:avLst/>
            </a:prstGeom>
          </p:spPr>
        </p:pic>
      </p:grp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02A6E3CA-9F55-4DCC-8AAF-849E521D2727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Species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9C13541-C5F5-427D-91AB-559787609498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Sepal / Petal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8DA4E-16EE-461E-9635-697F592E1EA1}"/>
              </a:ext>
            </a:extLst>
          </p:cNvPr>
          <p:cNvSpPr txBox="1"/>
          <p:nvPr/>
        </p:nvSpPr>
        <p:spPr>
          <a:xfrm>
            <a:off x="1770431" y="1008823"/>
            <a:ext cx="3029355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 (“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Setosa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 (“Versicolor”)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 (“Virginica”)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BD43-9AC8-4F29-9245-91EF3AA44C4F}"/>
              </a:ext>
            </a:extLst>
          </p:cNvPr>
          <p:cNvSpPr/>
          <p:nvPr/>
        </p:nvSpPr>
        <p:spPr>
          <a:xfrm>
            <a:off x="6172624" y="1874756"/>
            <a:ext cx="3911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[6.6, 3.2, 5.8, 2.4]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256326-E453-4B2F-B2E2-C585F975CD2E}"/>
              </a:ext>
            </a:extLst>
          </p:cNvPr>
          <p:cNvSpPr/>
          <p:nvPr/>
        </p:nvSpPr>
        <p:spPr bwMode="auto">
          <a:xfrm>
            <a:off x="1647131" y="1483856"/>
            <a:ext cx="3270040" cy="744843"/>
          </a:xfrm>
          <a:prstGeom prst="ellipse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D8183D-76BE-4395-9B82-776F13211262}"/>
              </a:ext>
            </a:extLst>
          </p:cNvPr>
          <p:cNvSpPr/>
          <p:nvPr/>
        </p:nvSpPr>
        <p:spPr>
          <a:xfrm>
            <a:off x="8326419" y="2767280"/>
            <a:ext cx="35157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[0, 1, 0]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CE727-5924-4740-8352-54ABA4085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142" y="3327235"/>
            <a:ext cx="20955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63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B9E12F-8D9A-4380-B1C7-F1C3D6D164D7}"/>
              </a:ext>
            </a:extLst>
          </p:cNvPr>
          <p:cNvSpPr/>
          <p:nvPr/>
        </p:nvSpPr>
        <p:spPr bwMode="auto">
          <a:xfrm>
            <a:off x="4295207" y="1842424"/>
            <a:ext cx="3601585" cy="360158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D35F50-A7CA-45B4-B29D-880AA70140D4}"/>
              </a:ext>
            </a:extLst>
          </p:cNvPr>
          <p:cNvSpPr/>
          <p:nvPr/>
        </p:nvSpPr>
        <p:spPr bwMode="auto">
          <a:xfrm>
            <a:off x="2676588" y="2656668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D57CE27-DF9A-4054-8C7F-D01671B0A89D}"/>
              </a:ext>
            </a:extLst>
          </p:cNvPr>
          <p:cNvCxnSpPr>
            <a:cxnSpLocks/>
          </p:cNvCxnSpPr>
          <p:nvPr/>
        </p:nvCxnSpPr>
        <p:spPr>
          <a:xfrm flipV="1">
            <a:off x="7066919" y="2924869"/>
            <a:ext cx="1628964" cy="617674"/>
          </a:xfrm>
          <a:prstGeom prst="curvedConnector3">
            <a:avLst/>
          </a:prstGeom>
          <a:ln w="7620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BF7BE2-37C2-425F-A751-78DE14D4B2EE}"/>
              </a:ext>
            </a:extLst>
          </p:cNvPr>
          <p:cNvSpPr/>
          <p:nvPr/>
        </p:nvSpPr>
        <p:spPr bwMode="auto">
          <a:xfrm rot="9314120">
            <a:off x="2868067" y="4208956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F3123E55-B8CD-45A3-B734-427A0CE0B17A}"/>
              </a:ext>
            </a:extLst>
          </p:cNvPr>
          <p:cNvSpPr/>
          <p:nvPr/>
        </p:nvSpPr>
        <p:spPr bwMode="auto">
          <a:xfrm>
            <a:off x="8275926" y="2267419"/>
            <a:ext cx="839914" cy="1314899"/>
          </a:xfrm>
          <a:prstGeom prst="irregularSeal1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07073C-8612-4141-B962-74DA947301A8}"/>
              </a:ext>
            </a:extLst>
          </p:cNvPr>
          <p:cNvSpPr/>
          <p:nvPr/>
        </p:nvSpPr>
        <p:spPr bwMode="auto">
          <a:xfrm rot="9314120">
            <a:off x="2955089" y="4284490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3048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412B6-5B2E-4E21-B355-E023E14A8A75}"/>
              </a:ext>
            </a:extLst>
          </p:cNvPr>
          <p:cNvSpPr/>
          <p:nvPr/>
        </p:nvSpPr>
        <p:spPr>
          <a:xfrm>
            <a:off x="5582270" y="3750842"/>
            <a:ext cx="34980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45990-B8A7-4164-BEB5-7F822447F009}"/>
              </a:ext>
            </a:extLst>
          </p:cNvPr>
          <p:cNvSpPr/>
          <p:nvPr/>
        </p:nvSpPr>
        <p:spPr>
          <a:xfrm>
            <a:off x="1701274" y="1871838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6CA113-5AA0-41DC-85AC-04474E6A0918}"/>
              </a:ext>
            </a:extLst>
          </p:cNvPr>
          <p:cNvSpPr/>
          <p:nvPr/>
        </p:nvSpPr>
        <p:spPr>
          <a:xfrm>
            <a:off x="1628850" y="3874349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AC974-25DB-41B3-892E-0B6C621F3413}"/>
              </a:ext>
            </a:extLst>
          </p:cNvPr>
          <p:cNvSpPr/>
          <p:nvPr/>
        </p:nvSpPr>
        <p:spPr>
          <a:xfrm>
            <a:off x="3258950" y="4403568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1CE31-9287-46DC-8D37-A94E1A765595}"/>
              </a:ext>
            </a:extLst>
          </p:cNvPr>
          <p:cNvSpPr/>
          <p:nvPr/>
        </p:nvSpPr>
        <p:spPr>
          <a:xfrm>
            <a:off x="3199370" y="1313205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78DF7-F066-4347-BFBE-13910BE1A204}"/>
              </a:ext>
            </a:extLst>
          </p:cNvPr>
          <p:cNvSpPr/>
          <p:nvPr/>
        </p:nvSpPr>
        <p:spPr>
          <a:xfrm>
            <a:off x="9080343" y="2033267"/>
            <a:ext cx="64633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46A44C-2574-4C50-8BCC-B4412657776B}"/>
              </a:ext>
            </a:extLst>
          </p:cNvPr>
          <p:cNvSpPr/>
          <p:nvPr/>
        </p:nvSpPr>
        <p:spPr bwMode="auto">
          <a:xfrm rot="14117754">
            <a:off x="4210872" y="1878162"/>
            <a:ext cx="1913231" cy="513984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78E60-F606-4170-8F5A-4C8BA8D9EB9B}"/>
              </a:ext>
            </a:extLst>
          </p:cNvPr>
          <p:cNvSpPr/>
          <p:nvPr/>
        </p:nvSpPr>
        <p:spPr>
          <a:xfrm>
            <a:off x="4971406" y="896210"/>
            <a:ext cx="69762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8E2823-E05F-42F2-8E1E-8ECE86C53B30}"/>
              </a:ext>
            </a:extLst>
          </p:cNvPr>
          <p:cNvSpPr/>
          <p:nvPr/>
        </p:nvSpPr>
        <p:spPr>
          <a:xfrm>
            <a:off x="5582270" y="3774787"/>
            <a:ext cx="42418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x,w,b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8D614-9D4E-408A-A2BC-679756CDCA9F}"/>
              </a:ext>
            </a:extLst>
          </p:cNvPr>
          <p:cNvGrpSpPr/>
          <p:nvPr/>
        </p:nvGrpSpPr>
        <p:grpSpPr>
          <a:xfrm>
            <a:off x="6081942" y="3855802"/>
            <a:ext cx="3444574" cy="1569660"/>
            <a:chOff x="6168306" y="5188963"/>
            <a:chExt cx="3444574" cy="15696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3D2C83-A702-4336-9BAA-7BC10379A364}"/>
                </a:ext>
              </a:extLst>
            </p:cNvPr>
            <p:cNvSpPr/>
            <p:nvPr/>
          </p:nvSpPr>
          <p:spPr>
            <a:xfrm>
              <a:off x="6168306" y="5188963"/>
              <a:ext cx="105670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∑</a:t>
              </a: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C506C1-A1E3-4217-AE09-B851A367D925}"/>
                </a:ext>
              </a:extLst>
            </p:cNvPr>
            <p:cNvSpPr/>
            <p:nvPr/>
          </p:nvSpPr>
          <p:spPr>
            <a:xfrm>
              <a:off x="7052564" y="5334920"/>
              <a:ext cx="256031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(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w</a:t>
              </a: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)</a:t>
              </a: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+</a:t>
              </a:r>
              <a:r>
                <a:rPr kumimoji="0" lang="en-US" sz="6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b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5E29DA-C52E-4C41-B1AC-9EB93CA156AA}"/>
              </a:ext>
            </a:extLst>
          </p:cNvPr>
          <p:cNvGrpSpPr/>
          <p:nvPr/>
        </p:nvGrpSpPr>
        <p:grpSpPr>
          <a:xfrm>
            <a:off x="5179502" y="3629040"/>
            <a:ext cx="4733546" cy="1769715"/>
            <a:chOff x="5046235" y="3337727"/>
            <a:chExt cx="4733546" cy="1769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AD45B-4D01-4D70-ACF1-2FB3AE8E5AFF}"/>
                </a:ext>
              </a:extLst>
            </p:cNvPr>
            <p:cNvSpPr txBox="1"/>
            <p:nvPr/>
          </p:nvSpPr>
          <p:spPr>
            <a:xfrm rot="384660">
              <a:off x="5046235" y="3381983"/>
              <a:ext cx="2932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B6508F-829E-483E-A752-C503E3A91D68}"/>
                </a:ext>
              </a:extLst>
            </p:cNvPr>
            <p:cNvSpPr txBox="1"/>
            <p:nvPr/>
          </p:nvSpPr>
          <p:spPr>
            <a:xfrm>
              <a:off x="5656857" y="3337727"/>
              <a:ext cx="4122924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       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751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9" grpId="0" animBg="1"/>
      <p:bldP spid="12" grpId="0"/>
      <p:bldP spid="12" grpId="1"/>
      <p:bldP spid="14" grpId="0"/>
      <p:bldP spid="15" grpId="0"/>
      <p:bldP spid="16" grpId="0"/>
      <p:bldP spid="17" grpId="0"/>
      <p:bldP spid="19" grpId="0"/>
      <p:bldP spid="20" grpId="0" animBg="1"/>
      <p:bldP spid="21" grpId="0"/>
      <p:bldP spid="22" grpId="0"/>
      <p:bldP spid="2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D0FF93-5C42-46FE-B81F-2EF87A81E37D}"/>
              </a:ext>
            </a:extLst>
          </p:cNvPr>
          <p:cNvGrpSpPr/>
          <p:nvPr/>
        </p:nvGrpSpPr>
        <p:grpSpPr>
          <a:xfrm>
            <a:off x="4466898" y="1975944"/>
            <a:ext cx="1755227" cy="2777359"/>
            <a:chOff x="4466898" y="1975944"/>
            <a:chExt cx="1755227" cy="277735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4466898" y="1975944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4466898" y="1975944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4466898" y="1975944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4477409" y="2488323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4477409" y="2916619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4477409" y="2916619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4466898" y="3812628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4466898" y="3326524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4466898" y="2488323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4477408" y="2488323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4477408" y="3326524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4477408" y="4175236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81D7A-93A1-4DC7-9943-A067EFD2C84C}"/>
              </a:ext>
            </a:extLst>
          </p:cNvPr>
          <p:cNvGrpSpPr/>
          <p:nvPr/>
        </p:nvGrpSpPr>
        <p:grpSpPr>
          <a:xfrm>
            <a:off x="6978870" y="2472558"/>
            <a:ext cx="430923" cy="1702678"/>
            <a:chOff x="6978870" y="2472558"/>
            <a:chExt cx="430923" cy="1702678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6978870" y="2472558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989381" y="3326524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6989381" y="4164725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31313" y="3009680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0.3, 0.4, 0.3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(0.3, 0.6, 0.3)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0662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0.16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6BD056-0766-499B-AE1D-8658BB111295}"/>
              </a:ext>
            </a:extLst>
          </p:cNvPr>
          <p:cNvGrpSpPr/>
          <p:nvPr/>
        </p:nvGrpSpPr>
        <p:grpSpPr>
          <a:xfrm>
            <a:off x="3699642" y="1592316"/>
            <a:ext cx="793470" cy="3544615"/>
            <a:chOff x="3699642" y="1592316"/>
            <a:chExt cx="793470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3699642" y="159231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3710153" y="2532991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3699642" y="342900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3710152" y="43696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3643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915EE-AC2A-4491-B258-F696BF1D1BA5}"/>
              </a:ext>
            </a:extLst>
          </p:cNvPr>
          <p:cNvGrpSpPr/>
          <p:nvPr/>
        </p:nvGrpSpPr>
        <p:grpSpPr>
          <a:xfrm>
            <a:off x="6211614" y="2104695"/>
            <a:ext cx="788345" cy="2454169"/>
            <a:chOff x="6211614" y="2104695"/>
            <a:chExt cx="788345" cy="24541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6211614" y="210469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6222125" y="294289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6222125" y="3791608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6ABA3C-B3DA-4396-B105-982E9F3F1892}"/>
              </a:ext>
            </a:extLst>
          </p:cNvPr>
          <p:cNvSpPr txBox="1"/>
          <p:nvPr/>
        </p:nvSpPr>
        <p:spPr>
          <a:xfrm>
            <a:off x="2753132" y="53177"/>
            <a:ext cx="583153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Neural Network (Perceptron)</a:t>
            </a:r>
          </a:p>
        </p:txBody>
      </p:sp>
    </p:spTree>
    <p:extLst>
      <p:ext uri="{BB962C8B-B14F-4D97-AF65-F5344CB8AC3E}">
        <p14:creationId xmlns:p14="http://schemas.microsoft.com/office/powerpoint/2010/main" val="384679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0" grpId="0"/>
      <p:bldP spid="31" grpId="0"/>
      <p:bldP spid="31" grpId="1"/>
      <p:bldP spid="32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F6CA85-B003-4A33-80F4-7767273D37EC}"/>
              </a:ext>
            </a:extLst>
          </p:cNvPr>
          <p:cNvSpPr/>
          <p:nvPr/>
        </p:nvSpPr>
        <p:spPr bwMode="auto">
          <a:xfrm>
            <a:off x="2751015" y="554892"/>
            <a:ext cx="7049477" cy="50018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7C8D60-FCF9-4190-AB41-848B34D1F8C0}"/>
              </a:ext>
            </a:extLst>
          </p:cNvPr>
          <p:cNvSpPr/>
          <p:nvPr/>
        </p:nvSpPr>
        <p:spPr bwMode="auto">
          <a:xfrm>
            <a:off x="2743200" y="640860"/>
            <a:ext cx="7065108" cy="4837723"/>
          </a:xfrm>
          <a:custGeom>
            <a:avLst/>
            <a:gdLst>
              <a:gd name="connsiteX0" fmla="*/ 0 w 7065108"/>
              <a:gd name="connsiteY0" fmla="*/ 218446 h 5393451"/>
              <a:gd name="connsiteX1" fmla="*/ 953477 w 7065108"/>
              <a:gd name="connsiteY1" fmla="*/ 257523 h 5393451"/>
              <a:gd name="connsiteX2" fmla="*/ 2868246 w 7065108"/>
              <a:gd name="connsiteY2" fmla="*/ 2797523 h 5393451"/>
              <a:gd name="connsiteX3" fmla="*/ 5509846 w 7065108"/>
              <a:gd name="connsiteY3" fmla="*/ 5165585 h 5393451"/>
              <a:gd name="connsiteX4" fmla="*/ 7065108 w 7065108"/>
              <a:gd name="connsiteY4" fmla="*/ 5165585 h 539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5108" h="5393451">
                <a:moveTo>
                  <a:pt x="0" y="218446"/>
                </a:moveTo>
                <a:cubicBezTo>
                  <a:pt x="237718" y="23061"/>
                  <a:pt x="475436" y="-172323"/>
                  <a:pt x="953477" y="257523"/>
                </a:cubicBezTo>
                <a:cubicBezTo>
                  <a:pt x="1431518" y="687369"/>
                  <a:pt x="2108851" y="1979513"/>
                  <a:pt x="2868246" y="2797523"/>
                </a:cubicBezTo>
                <a:cubicBezTo>
                  <a:pt x="3627641" y="3615533"/>
                  <a:pt x="4810369" y="4770908"/>
                  <a:pt x="5509846" y="5165585"/>
                </a:cubicBezTo>
                <a:cubicBezTo>
                  <a:pt x="6209323" y="5560262"/>
                  <a:pt x="6637215" y="5362923"/>
                  <a:pt x="7065108" y="5165585"/>
                </a:cubicBezTo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9DE21-DC84-4C0A-91EF-DB291DD76AE2}"/>
              </a:ext>
            </a:extLst>
          </p:cNvPr>
          <p:cNvSpPr txBox="1"/>
          <p:nvPr/>
        </p:nvSpPr>
        <p:spPr>
          <a:xfrm>
            <a:off x="2379130" y="461553"/>
            <a:ext cx="2484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6D6280-9393-4F84-8F0C-C4A4DB9ED376}"/>
              </a:ext>
            </a:extLst>
          </p:cNvPr>
          <p:cNvSpPr/>
          <p:nvPr/>
        </p:nvSpPr>
        <p:spPr bwMode="auto">
          <a:xfrm>
            <a:off x="7346461" y="4626708"/>
            <a:ext cx="461108" cy="46110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9F072C-86F8-4CC7-8088-01BF2D662BAC}"/>
              </a:ext>
            </a:extLst>
          </p:cNvPr>
          <p:cNvGrpSpPr/>
          <p:nvPr/>
        </p:nvGrpSpPr>
        <p:grpSpPr>
          <a:xfrm>
            <a:off x="1571651" y="2467903"/>
            <a:ext cx="8300803" cy="4196831"/>
            <a:chOff x="1571651" y="2467903"/>
            <a:chExt cx="8300803" cy="41968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A2F01-F30E-4E85-BBD1-BBBBDBD5CA20}"/>
                </a:ext>
              </a:extLst>
            </p:cNvPr>
            <p:cNvSpPr txBox="1"/>
            <p:nvPr/>
          </p:nvSpPr>
          <p:spPr>
            <a:xfrm>
              <a:off x="2440840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455E7-89C1-4FD4-B2B3-62BF298B3B1B}"/>
                </a:ext>
              </a:extLst>
            </p:cNvPr>
            <p:cNvSpPr txBox="1"/>
            <p:nvPr/>
          </p:nvSpPr>
          <p:spPr>
            <a:xfrm rot="16200000">
              <a:off x="1408625" y="2630929"/>
              <a:ext cx="88004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8E3405-E4D7-474A-B2C1-7938AC706D4C}"/>
                </a:ext>
              </a:extLst>
            </p:cNvPr>
            <p:cNvSpPr txBox="1"/>
            <p:nvPr/>
          </p:nvSpPr>
          <p:spPr>
            <a:xfrm>
              <a:off x="6157987" y="6110736"/>
              <a:ext cx="50013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36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8B4449-3E51-470D-B6F2-384A9FCD04A1}"/>
                </a:ext>
              </a:extLst>
            </p:cNvPr>
            <p:cNvSpPr txBox="1"/>
            <p:nvPr/>
          </p:nvSpPr>
          <p:spPr>
            <a:xfrm>
              <a:off x="7452782" y="5560680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8E2066-5CF0-46F2-9834-0D9BBA1A75BF}"/>
                </a:ext>
              </a:extLst>
            </p:cNvPr>
            <p:cNvSpPr txBox="1"/>
            <p:nvPr/>
          </p:nvSpPr>
          <p:spPr>
            <a:xfrm>
              <a:off x="4850257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7196C0-B45F-464A-A751-DB5FDE6FB764}"/>
                </a:ext>
              </a:extLst>
            </p:cNvPr>
            <p:cNvSpPr txBox="1"/>
            <p:nvPr/>
          </p:nvSpPr>
          <p:spPr>
            <a:xfrm>
              <a:off x="9623988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840BD8-890B-4427-AD92-A00E1449E672}"/>
              </a:ext>
            </a:extLst>
          </p:cNvPr>
          <p:cNvCxnSpPr/>
          <p:nvPr/>
        </p:nvCxnSpPr>
        <p:spPr>
          <a:xfrm>
            <a:off x="7026166" y="4482662"/>
            <a:ext cx="924910" cy="683172"/>
          </a:xfrm>
          <a:prstGeom prst="straightConnector1">
            <a:avLst/>
          </a:prstGeom>
          <a:ln w="762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4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v04.potx" id="{ADFE0B3B-3E8D-4D1C-A966-C43B5E8793C8}" vid="{758F5799-09F9-4110-97F9-4D6AD89F1CB9}"/>
    </a:ext>
  </a:extLst>
</a:theme>
</file>

<file path=ppt/theme/theme2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30" ma:contentTypeDescription="" ma:contentTypeScope="" ma:versionID="89a236a14fe01b50fc9ce03f4d73a391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5d0402a6412bf30be66bcd261b52ef9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Malcolm Graeme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2019-02-16T08:00:00+00:00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Ready</TermName>
          <TermId xmlns="http://schemas.microsoft.com/office/infopath/2007/PartnerControls">3ca26e5f-dc1b-4496-bbb3-9dc6901a235f</TermId>
        </TermInfo>
      </Terms>
    </o33121adfc264c7dbcad13be7db3ea4b>
    <Session_x0020_Code xmlns="5a4b3278-325d-441a-b38f-6f1926bc734e">DA-AAAI-TS318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Center</TermName>
          <TermId xmlns="http://schemas.microsoft.com/office/infopath/2007/PartnerControls">2ebf141d-f871-4cc9-bf08-f87f112ab464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c4b02e5b2c48420dbed84c0f2f02e9a3>
    <Event_x0020_Start_x0020_Date xmlns="5a4b3278-325d-441a-b38f-6f1926bc734e">2019-02-09T08:00:00+00:00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20</Value>
      <Value>19</Value>
      <Value>16</Value>
      <Value>21</Value>
    </TaxCatchAll>
    <e1750f71052543bd8c4d7217e9f56da0 xmlns="5a4b3278-325d-441a-b38f-6f1926bc734e">
      <Terms xmlns="http://schemas.microsoft.com/office/infopath/2007/PartnerControls"/>
    </e1750f71052543bd8c4d7217e9f56da0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2A81593-B7B2-4F2D-B3F7-9BF91FDA4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elements/1.1/"/>
    <ds:schemaRef ds:uri="http://schemas.microsoft.com/office/2006/metadata/properties"/>
    <ds:schemaRef ds:uri="230e9df3-be65-4c73-a93b-d1236ebd677e"/>
    <ds:schemaRef ds:uri="http://schemas.microsoft.com/sharepoint/v3"/>
    <ds:schemaRef ds:uri="http://purl.org/dc/terms/"/>
    <ds:schemaRef ds:uri="9d1f81f6-e953-47ea-988e-33ed651c58e6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Microsoft_Ready_Breakout_Template_v04</Template>
  <TotalTime>507</TotalTime>
  <Words>2148</Words>
  <Application>Microsoft Office PowerPoint</Application>
  <PresentationFormat>Widescreen</PresentationFormat>
  <Paragraphs>715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Bell MT</vt:lpstr>
      <vt:lpstr>Calibri Light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9-51027_Microsoft_Ready_Template</vt:lpstr>
      <vt:lpstr>Azure PPT Template - 2018</vt:lpstr>
      <vt:lpstr>think-cell Slide</vt:lpstr>
      <vt:lpstr>OpenHack:  Deep Learning</vt:lpstr>
      <vt:lpstr>PowerPoint Presentation</vt:lpstr>
      <vt:lpstr>PowerPoint Presentation</vt:lpstr>
      <vt:lpstr>What will I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Machine Learning for Computer Vision</dc:title>
  <dc:subject>Microsoft Ready</dc:subject>
  <dc:creator>MS Events 1683</dc:creator>
  <cp:keywords>Microsoft Ready</cp:keywords>
  <dc:description/>
  <cp:lastModifiedBy>Dave Wentzel</cp:lastModifiedBy>
  <cp:revision>17</cp:revision>
  <dcterms:created xsi:type="dcterms:W3CDTF">2019-02-11T17:06:25Z</dcterms:created>
  <dcterms:modified xsi:type="dcterms:W3CDTF">2019-04-24T15:09:00Z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